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7" r:id="rId3"/>
    <p:sldId id="259" r:id="rId4"/>
    <p:sldId id="260" r:id="rId5"/>
    <p:sldId id="261" r:id="rId6"/>
    <p:sldId id="262" r:id="rId7"/>
    <p:sldId id="256" r:id="rId8"/>
    <p:sldId id="290" r:id="rId9"/>
    <p:sldId id="291" r:id="rId10"/>
    <p:sldId id="292" r:id="rId11"/>
    <p:sldId id="263" r:id="rId12"/>
    <p:sldId id="293" r:id="rId13"/>
    <p:sldId id="264" r:id="rId14"/>
    <p:sldId id="265" r:id="rId15"/>
    <p:sldId id="294" r:id="rId16"/>
    <p:sldId id="295" r:id="rId17"/>
    <p:sldId id="296" r:id="rId18"/>
    <p:sldId id="298" r:id="rId19"/>
    <p:sldId id="299" r:id="rId20"/>
    <p:sldId id="304" r:id="rId21"/>
    <p:sldId id="300" r:id="rId22"/>
    <p:sldId id="305" r:id="rId23"/>
    <p:sldId id="301" r:id="rId24"/>
    <p:sldId id="302" r:id="rId25"/>
    <p:sldId id="303" r:id="rId26"/>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Lorin" panose="020B0604020202020204" charset="0"/>
      <p:regular r:id="rId33"/>
    </p:embeddedFont>
    <p:embeddedFont>
      <p:font typeface="Maiandra GD" panose="020E0502030308020204" pitchFamily="34" charset="0"/>
      <p:regular r:id="rId34"/>
      <p:bold r:id="rId35"/>
      <p:italic r:id="rId36"/>
    </p:embeddedFont>
    <p:embeddedFont>
      <p:font typeface="Scrawlin SSi" panose="02020500000000000000"/>
      <p:regular r:id="rId37"/>
    </p:embeddedFont>
    <p:embeddedFont>
      <p:font typeface="Tahoma" panose="020B0604030504040204" pitchFamily="34" charset="0"/>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8" d="100"/>
          <a:sy n="68" d="100"/>
        </p:scale>
        <p:origin x="608" y="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7C2034-B0F2-45C5-B1AF-30E2C849CA0D}"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3FE6C-78C6-407A-AE2B-E0E555E46B7C}" type="slidenum">
              <a:rPr lang="en-US" smtClean="0"/>
              <a:t>‹#›</a:t>
            </a:fld>
            <a:endParaRPr lang="en-US"/>
          </a:p>
        </p:txBody>
      </p:sp>
    </p:spTree>
    <p:extLst>
      <p:ext uri="{BB962C8B-B14F-4D97-AF65-F5344CB8AC3E}">
        <p14:creationId xmlns:p14="http://schemas.microsoft.com/office/powerpoint/2010/main" val="134249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7C2034-B0F2-45C5-B1AF-30E2C849CA0D}"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3FE6C-78C6-407A-AE2B-E0E555E46B7C}" type="slidenum">
              <a:rPr lang="en-US" smtClean="0"/>
              <a:t>‹#›</a:t>
            </a:fld>
            <a:endParaRPr lang="en-US"/>
          </a:p>
        </p:txBody>
      </p:sp>
    </p:spTree>
    <p:extLst>
      <p:ext uri="{BB962C8B-B14F-4D97-AF65-F5344CB8AC3E}">
        <p14:creationId xmlns:p14="http://schemas.microsoft.com/office/powerpoint/2010/main" val="78144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7C2034-B0F2-45C5-B1AF-30E2C849CA0D}"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3FE6C-78C6-407A-AE2B-E0E555E46B7C}" type="slidenum">
              <a:rPr lang="en-US" smtClean="0"/>
              <a:t>‹#›</a:t>
            </a:fld>
            <a:endParaRPr lang="en-US"/>
          </a:p>
        </p:txBody>
      </p:sp>
    </p:spTree>
    <p:extLst>
      <p:ext uri="{BB962C8B-B14F-4D97-AF65-F5344CB8AC3E}">
        <p14:creationId xmlns:p14="http://schemas.microsoft.com/office/powerpoint/2010/main" val="257453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7C2034-B0F2-45C5-B1AF-30E2C849CA0D}"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3FE6C-78C6-407A-AE2B-E0E555E46B7C}" type="slidenum">
              <a:rPr lang="en-US" smtClean="0"/>
              <a:t>‹#›</a:t>
            </a:fld>
            <a:endParaRPr lang="en-US"/>
          </a:p>
        </p:txBody>
      </p:sp>
    </p:spTree>
    <p:extLst>
      <p:ext uri="{BB962C8B-B14F-4D97-AF65-F5344CB8AC3E}">
        <p14:creationId xmlns:p14="http://schemas.microsoft.com/office/powerpoint/2010/main" val="351968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7C2034-B0F2-45C5-B1AF-30E2C849CA0D}"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3FE6C-78C6-407A-AE2B-E0E555E46B7C}" type="slidenum">
              <a:rPr lang="en-US" smtClean="0"/>
              <a:t>‹#›</a:t>
            </a:fld>
            <a:endParaRPr lang="en-US"/>
          </a:p>
        </p:txBody>
      </p:sp>
    </p:spTree>
    <p:extLst>
      <p:ext uri="{BB962C8B-B14F-4D97-AF65-F5344CB8AC3E}">
        <p14:creationId xmlns:p14="http://schemas.microsoft.com/office/powerpoint/2010/main" val="1410930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7C2034-B0F2-45C5-B1AF-30E2C849CA0D}"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3FE6C-78C6-407A-AE2B-E0E555E46B7C}" type="slidenum">
              <a:rPr lang="en-US" smtClean="0"/>
              <a:t>‹#›</a:t>
            </a:fld>
            <a:endParaRPr lang="en-US"/>
          </a:p>
        </p:txBody>
      </p:sp>
    </p:spTree>
    <p:extLst>
      <p:ext uri="{BB962C8B-B14F-4D97-AF65-F5344CB8AC3E}">
        <p14:creationId xmlns:p14="http://schemas.microsoft.com/office/powerpoint/2010/main" val="338850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7C2034-B0F2-45C5-B1AF-30E2C849CA0D}"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53FE6C-78C6-407A-AE2B-E0E555E46B7C}" type="slidenum">
              <a:rPr lang="en-US" smtClean="0"/>
              <a:t>‹#›</a:t>
            </a:fld>
            <a:endParaRPr lang="en-US"/>
          </a:p>
        </p:txBody>
      </p:sp>
    </p:spTree>
    <p:extLst>
      <p:ext uri="{BB962C8B-B14F-4D97-AF65-F5344CB8AC3E}">
        <p14:creationId xmlns:p14="http://schemas.microsoft.com/office/powerpoint/2010/main" val="428586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7C2034-B0F2-45C5-B1AF-30E2C849CA0D}" type="datetimeFigureOut">
              <a:rPr lang="en-US" smtClean="0"/>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53FE6C-78C6-407A-AE2B-E0E555E46B7C}" type="slidenum">
              <a:rPr lang="en-US" smtClean="0"/>
              <a:t>‹#›</a:t>
            </a:fld>
            <a:endParaRPr lang="en-US"/>
          </a:p>
        </p:txBody>
      </p:sp>
    </p:spTree>
    <p:extLst>
      <p:ext uri="{BB962C8B-B14F-4D97-AF65-F5344CB8AC3E}">
        <p14:creationId xmlns:p14="http://schemas.microsoft.com/office/powerpoint/2010/main" val="122317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C2034-B0F2-45C5-B1AF-30E2C849CA0D}" type="datetimeFigureOut">
              <a:rPr lang="en-US" smtClean="0"/>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53FE6C-78C6-407A-AE2B-E0E555E46B7C}" type="slidenum">
              <a:rPr lang="en-US" smtClean="0"/>
              <a:t>‹#›</a:t>
            </a:fld>
            <a:endParaRPr lang="en-US"/>
          </a:p>
        </p:txBody>
      </p:sp>
    </p:spTree>
    <p:extLst>
      <p:ext uri="{BB962C8B-B14F-4D97-AF65-F5344CB8AC3E}">
        <p14:creationId xmlns:p14="http://schemas.microsoft.com/office/powerpoint/2010/main" val="158475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7C2034-B0F2-45C5-B1AF-30E2C849CA0D}"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3FE6C-78C6-407A-AE2B-E0E555E46B7C}" type="slidenum">
              <a:rPr lang="en-US" smtClean="0"/>
              <a:t>‹#›</a:t>
            </a:fld>
            <a:endParaRPr lang="en-US"/>
          </a:p>
        </p:txBody>
      </p:sp>
    </p:spTree>
    <p:extLst>
      <p:ext uri="{BB962C8B-B14F-4D97-AF65-F5344CB8AC3E}">
        <p14:creationId xmlns:p14="http://schemas.microsoft.com/office/powerpoint/2010/main" val="410403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7C2034-B0F2-45C5-B1AF-30E2C849CA0D}"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3FE6C-78C6-407A-AE2B-E0E555E46B7C}" type="slidenum">
              <a:rPr lang="en-US" smtClean="0"/>
              <a:t>‹#›</a:t>
            </a:fld>
            <a:endParaRPr lang="en-US"/>
          </a:p>
        </p:txBody>
      </p:sp>
    </p:spTree>
    <p:extLst>
      <p:ext uri="{BB962C8B-B14F-4D97-AF65-F5344CB8AC3E}">
        <p14:creationId xmlns:p14="http://schemas.microsoft.com/office/powerpoint/2010/main" val="85052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C2034-B0F2-45C5-B1AF-30E2C849CA0D}" type="datetimeFigureOut">
              <a:rPr lang="en-US" smtClean="0"/>
              <a:t>9/27/2021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3FE6C-78C6-407A-AE2B-E0E555E46B7C}" type="slidenum">
              <a:rPr lang="en-US" smtClean="0"/>
              <a:t>‹#›</a:t>
            </a:fld>
            <a:endParaRPr lang="en-US"/>
          </a:p>
        </p:txBody>
      </p:sp>
    </p:spTree>
    <p:extLst>
      <p:ext uri="{BB962C8B-B14F-4D97-AF65-F5344CB8AC3E}">
        <p14:creationId xmlns:p14="http://schemas.microsoft.com/office/powerpoint/2010/main" val="1492637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638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0"/>
            <a:ext cx="12785725" cy="799107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36430" y="603849"/>
            <a:ext cx="4830793" cy="75049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7751" y="686710"/>
            <a:ext cx="4615132"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Maiandra GD" panose="020E0502030308020204" pitchFamily="34" charset="0"/>
              </a:rPr>
              <a:t>Heaven is our home</a:t>
            </a:r>
          </a:p>
        </p:txBody>
      </p:sp>
      <p:sp>
        <p:nvSpPr>
          <p:cNvPr id="6" name="TextBox 5"/>
          <p:cNvSpPr txBox="1"/>
          <p:nvPr/>
        </p:nvSpPr>
        <p:spPr>
          <a:xfrm>
            <a:off x="-207034" y="1462659"/>
            <a:ext cx="3735238" cy="1938992"/>
          </a:xfrm>
          <a:prstGeom prst="rect">
            <a:avLst/>
          </a:prstGeom>
          <a:noFill/>
        </p:spPr>
        <p:txBody>
          <a:bodyPr wrap="square" rtlCol="0">
            <a:spAutoFit/>
          </a:bodyPr>
          <a:lstStyle/>
          <a:p>
            <a:pPr algn="ctr"/>
            <a:r>
              <a:rPr lang="en-US" sz="4000" i="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Balance Between Here &amp; There</a:t>
            </a:r>
          </a:p>
        </p:txBody>
      </p:sp>
      <p:sp>
        <p:nvSpPr>
          <p:cNvPr id="8" name="TextBox 7"/>
          <p:cNvSpPr txBox="1"/>
          <p:nvPr/>
        </p:nvSpPr>
        <p:spPr>
          <a:xfrm>
            <a:off x="4127740" y="1707138"/>
            <a:ext cx="6146365" cy="584775"/>
          </a:xfrm>
          <a:prstGeom prst="rect">
            <a:avLst/>
          </a:prstGeom>
          <a:solidFill>
            <a:schemeClr val="bg1"/>
          </a:solidFill>
        </p:spPr>
        <p:txBody>
          <a:bodyPr wrap="square" rtlCol="0">
            <a:spAutoFit/>
          </a:bodyPr>
          <a:lstStyle/>
          <a:p>
            <a:pPr algn="ctr"/>
            <a:r>
              <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are we to act in this land?</a:t>
            </a:r>
          </a:p>
        </p:txBody>
      </p:sp>
    </p:spTree>
    <p:extLst>
      <p:ext uri="{BB962C8B-B14F-4D97-AF65-F5344CB8AC3E}">
        <p14:creationId xmlns:p14="http://schemas.microsoft.com/office/powerpoint/2010/main" val="10577065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78"/>
            <a:ext cx="12192000" cy="825103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083" y="844851"/>
            <a:ext cx="10283803" cy="578464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522" y="1229983"/>
            <a:ext cx="7487428" cy="497944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ee the source image"/>
          <p:cNvPicPr>
            <a:picLocks noChangeAspect="1" noChangeArrowheads="1"/>
          </p:cNvPicPr>
          <p:nvPr/>
        </p:nvPicPr>
        <p:blipFill rotWithShape="1">
          <a:blip r:embed="rId5">
            <a:extLst>
              <a:ext uri="{28A0092B-C50C-407E-A947-70E740481C1C}">
                <a14:useLocalDpi xmlns:a14="http://schemas.microsoft.com/office/drawing/2010/main" val="0"/>
              </a:ext>
            </a:extLst>
          </a:blip>
          <a:srcRect t="26991"/>
          <a:stretch/>
        </p:blipFill>
        <p:spPr bwMode="auto">
          <a:xfrm>
            <a:off x="3366204" y="2225615"/>
            <a:ext cx="6735328" cy="3167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8734" y="2225615"/>
            <a:ext cx="4762500"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523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ppt_w</p:attrName>
                                        </p:attrNameLst>
                                      </p:cBhvr>
                                      <p:tavLst>
                                        <p:tav tm="0">
                                          <p:val>
                                            <p:fltVal val="0"/>
                                          </p:val>
                                        </p:tav>
                                        <p:tav tm="100000">
                                          <p:val>
                                            <p:strVal val="#ppt_w"/>
                                          </p:val>
                                        </p:tav>
                                      </p:tavLst>
                                    </p:anim>
                                    <p:anim calcmode="lin" valueType="num">
                                      <p:cBhvr>
                                        <p:cTn id="8" dur="500" fill="hold"/>
                                        <p:tgtEl>
                                          <p:spTgt spid="5126"/>
                                        </p:tgtEl>
                                        <p:attrNameLst>
                                          <p:attrName>ppt_h</p:attrName>
                                        </p:attrNameLst>
                                      </p:cBhvr>
                                      <p:tavLst>
                                        <p:tav tm="0">
                                          <p:val>
                                            <p:fltVal val="0"/>
                                          </p:val>
                                        </p:tav>
                                        <p:tav tm="100000">
                                          <p:val>
                                            <p:strVal val="#ppt_h"/>
                                          </p:val>
                                        </p:tav>
                                      </p:tavLst>
                                    </p:anim>
                                    <p:animEffect transition="in" filter="fade">
                                      <p:cBhvr>
                                        <p:cTn id="9" dur="500"/>
                                        <p:tgtEl>
                                          <p:spTgt spid="51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8"/>
                                        </p:tgtEl>
                                        <p:attrNameLst>
                                          <p:attrName>style.visibility</p:attrName>
                                        </p:attrNameLst>
                                      </p:cBhvr>
                                      <p:to>
                                        <p:strVal val="visible"/>
                                      </p:to>
                                    </p:set>
                                    <p:anim calcmode="lin" valueType="num">
                                      <p:cBhvr>
                                        <p:cTn id="14" dur="500" fill="hold"/>
                                        <p:tgtEl>
                                          <p:spTgt spid="5128"/>
                                        </p:tgtEl>
                                        <p:attrNameLst>
                                          <p:attrName>ppt_w</p:attrName>
                                        </p:attrNameLst>
                                      </p:cBhvr>
                                      <p:tavLst>
                                        <p:tav tm="0">
                                          <p:val>
                                            <p:fltVal val="0"/>
                                          </p:val>
                                        </p:tav>
                                        <p:tav tm="100000">
                                          <p:val>
                                            <p:strVal val="#ppt_w"/>
                                          </p:val>
                                        </p:tav>
                                      </p:tavLst>
                                    </p:anim>
                                    <p:anim calcmode="lin" valueType="num">
                                      <p:cBhvr>
                                        <p:cTn id="15" dur="500" fill="hold"/>
                                        <p:tgtEl>
                                          <p:spTgt spid="5128"/>
                                        </p:tgtEl>
                                        <p:attrNameLst>
                                          <p:attrName>ppt_h</p:attrName>
                                        </p:attrNameLst>
                                      </p:cBhvr>
                                      <p:tavLst>
                                        <p:tav tm="0">
                                          <p:val>
                                            <p:fltVal val="0"/>
                                          </p:val>
                                        </p:tav>
                                        <p:tav tm="100000">
                                          <p:val>
                                            <p:strVal val="#ppt_h"/>
                                          </p:val>
                                        </p:tav>
                                      </p:tavLst>
                                    </p:anim>
                                    <p:animEffect transition="in" filter="fade">
                                      <p:cBhvr>
                                        <p:cTn id="16" dur="500"/>
                                        <p:tgtEl>
                                          <p:spTgt spid="51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30"/>
                                        </p:tgtEl>
                                        <p:attrNameLst>
                                          <p:attrName>style.visibility</p:attrName>
                                        </p:attrNameLst>
                                      </p:cBhvr>
                                      <p:to>
                                        <p:strVal val="visible"/>
                                      </p:to>
                                    </p:set>
                                    <p:anim calcmode="lin" valueType="num">
                                      <p:cBhvr>
                                        <p:cTn id="21" dur="500" fill="hold"/>
                                        <p:tgtEl>
                                          <p:spTgt spid="5130"/>
                                        </p:tgtEl>
                                        <p:attrNameLst>
                                          <p:attrName>ppt_w</p:attrName>
                                        </p:attrNameLst>
                                      </p:cBhvr>
                                      <p:tavLst>
                                        <p:tav tm="0">
                                          <p:val>
                                            <p:fltVal val="0"/>
                                          </p:val>
                                        </p:tav>
                                        <p:tav tm="100000">
                                          <p:val>
                                            <p:strVal val="#ppt_w"/>
                                          </p:val>
                                        </p:tav>
                                      </p:tavLst>
                                    </p:anim>
                                    <p:anim calcmode="lin" valueType="num">
                                      <p:cBhvr>
                                        <p:cTn id="22" dur="500" fill="hold"/>
                                        <p:tgtEl>
                                          <p:spTgt spid="5130"/>
                                        </p:tgtEl>
                                        <p:attrNameLst>
                                          <p:attrName>ppt_h</p:attrName>
                                        </p:attrNameLst>
                                      </p:cBhvr>
                                      <p:tavLst>
                                        <p:tav tm="0">
                                          <p:val>
                                            <p:fltVal val="0"/>
                                          </p:val>
                                        </p:tav>
                                        <p:tav tm="100000">
                                          <p:val>
                                            <p:strVal val="#ppt_h"/>
                                          </p:val>
                                        </p:tav>
                                      </p:tavLst>
                                    </p:anim>
                                    <p:animEffect transition="in" filter="fade">
                                      <p:cBhvr>
                                        <p:cTn id="23" dur="500"/>
                                        <p:tgtEl>
                                          <p:spTgt spid="513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1880"/>
            <a:ext cx="12192000" cy="81200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29037" y="658547"/>
            <a:ext cx="6442102" cy="1323439"/>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While we are here, we are to be a blessing</a:t>
            </a:r>
          </a:p>
        </p:txBody>
      </p:sp>
      <p:sp>
        <p:nvSpPr>
          <p:cNvPr id="2" name="TextBox 1"/>
          <p:cNvSpPr txBox="1"/>
          <p:nvPr/>
        </p:nvSpPr>
        <p:spPr>
          <a:xfrm>
            <a:off x="1414733" y="3005766"/>
            <a:ext cx="6081622"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We must make improvements</a:t>
            </a:r>
          </a:p>
        </p:txBody>
      </p:sp>
    </p:spTree>
    <p:extLst>
      <p:ext uri="{BB962C8B-B14F-4D97-AF65-F5344CB8AC3E}">
        <p14:creationId xmlns:p14="http://schemas.microsoft.com/office/powerpoint/2010/main" val="232576996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804"/>
            <a:ext cx="12191999" cy="80817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3682" y="146648"/>
            <a:ext cx="5365631" cy="1569660"/>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Lorin" panose="00000500000000000000" pitchFamily="2" charset="0"/>
              </a:rPr>
              <a:t>By being good stewards of what God has blessed us with</a:t>
            </a:r>
          </a:p>
        </p:txBody>
      </p:sp>
      <p:sp>
        <p:nvSpPr>
          <p:cNvPr id="3" name="TextBox 2"/>
          <p:cNvSpPr txBox="1"/>
          <p:nvPr/>
        </p:nvSpPr>
        <p:spPr>
          <a:xfrm>
            <a:off x="307675" y="1790855"/>
            <a:ext cx="4209691" cy="3046988"/>
          </a:xfrm>
          <a:prstGeom prst="rect">
            <a:avLst/>
          </a:prstGeom>
          <a:solidFill>
            <a:srgbClr val="FFFFFF">
              <a:alpha val="60000"/>
            </a:srgbClr>
          </a:solidFill>
        </p:spPr>
        <p:txBody>
          <a:bodyPr wrap="square" rtlCol="0">
            <a:spAutoFit/>
          </a:bodyPr>
          <a:lstStyle/>
          <a:p>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Psalms 24:1 “The earth is the Lord’s, and all it contains, the world and those who dwell in in.”</a:t>
            </a:r>
          </a:p>
        </p:txBody>
      </p:sp>
      <p:sp>
        <p:nvSpPr>
          <p:cNvPr id="5" name="TextBox 4"/>
          <p:cNvSpPr txBox="1"/>
          <p:nvPr/>
        </p:nvSpPr>
        <p:spPr>
          <a:xfrm>
            <a:off x="3818627" y="2760694"/>
            <a:ext cx="4209691" cy="2554545"/>
          </a:xfrm>
          <a:prstGeom prst="rect">
            <a:avLst/>
          </a:prstGeom>
          <a:solidFill>
            <a:srgbClr val="FFFFFF">
              <a:alpha val="60000"/>
            </a:srgbClr>
          </a:solidFill>
        </p:spPr>
        <p:txBody>
          <a:bodyPr wrap="square" rtlCol="0">
            <a:spAutoFit/>
          </a:bodyPr>
          <a:lstStyle/>
          <a:p>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Psalms 50:10 “For every animal of the forest is Mine, the cattle on a thousand hills.”</a:t>
            </a:r>
          </a:p>
        </p:txBody>
      </p:sp>
      <p:sp>
        <p:nvSpPr>
          <p:cNvPr id="6" name="TextBox 5"/>
          <p:cNvSpPr txBox="1"/>
          <p:nvPr/>
        </p:nvSpPr>
        <p:spPr>
          <a:xfrm>
            <a:off x="7329579" y="3510092"/>
            <a:ext cx="4209691" cy="3046988"/>
          </a:xfrm>
          <a:prstGeom prst="rect">
            <a:avLst/>
          </a:prstGeom>
          <a:solidFill>
            <a:srgbClr val="FFFFFF"/>
          </a:solidFill>
        </p:spPr>
        <p:txBody>
          <a:bodyPr wrap="square" rtlCol="0">
            <a:spAutoFit/>
          </a:bodyPr>
          <a:lstStyle/>
          <a:p>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Psalms 50:11 “I know every bird of the mountains, and everything that moves in the field is Mine.”</a:t>
            </a:r>
          </a:p>
        </p:txBody>
      </p:sp>
    </p:spTree>
    <p:extLst>
      <p:ext uri="{BB962C8B-B14F-4D97-AF65-F5344CB8AC3E}">
        <p14:creationId xmlns:p14="http://schemas.microsoft.com/office/powerpoint/2010/main" val="3430928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5 Things a Leader Should Do to Set a Good Example - David Barrett"/>
          <p:cNvPicPr>
            <a:picLocks noChangeAspect="1" noChangeArrowheads="1"/>
          </p:cNvPicPr>
          <p:nvPr/>
        </p:nvPicPr>
        <p:blipFill rotWithShape="1">
          <a:blip r:embed="rId2">
            <a:extLst>
              <a:ext uri="{28A0092B-C50C-407E-A947-70E740481C1C}">
                <a14:useLocalDpi xmlns:a14="http://schemas.microsoft.com/office/drawing/2010/main" val="0"/>
              </a:ext>
            </a:extLst>
          </a:blip>
          <a:srcRect l="6222" t="20215" r="12249" b="19351"/>
          <a:stretch/>
        </p:blipFill>
        <p:spPr bwMode="auto">
          <a:xfrm>
            <a:off x="0" y="3795623"/>
            <a:ext cx="7004650" cy="3062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6430" y="258792"/>
            <a:ext cx="11050438" cy="707886"/>
          </a:xfrm>
          <a:prstGeom prst="rect">
            <a:avLst/>
          </a:prstGeom>
          <a:noFill/>
        </p:spPr>
        <p:txBody>
          <a:bodyPr wrap="square" rtlCol="0">
            <a:spAutoFit/>
          </a:bodyPr>
          <a:lstStyle/>
          <a:p>
            <a:pPr algn="ctr"/>
            <a:r>
              <a:rPr lang="en-US" sz="4000" dirty="0">
                <a:solidFill>
                  <a:srgbClr val="FF0000"/>
                </a:solidFill>
                <a:effectLst>
                  <a:outerShdw blurRad="38100" dist="38100" dir="2700000" algn="tl">
                    <a:srgbClr val="000000">
                      <a:alpha val="43137"/>
                    </a:srgbClr>
                  </a:outerShdw>
                </a:effectLst>
                <a:latin typeface="Lorin" panose="00000500000000000000" pitchFamily="2" charset="0"/>
              </a:rPr>
              <a:t>By Being Better Examples To Others</a:t>
            </a:r>
          </a:p>
        </p:txBody>
      </p:sp>
      <p:sp>
        <p:nvSpPr>
          <p:cNvPr id="3" name="TextBox 2"/>
          <p:cNvSpPr txBox="1"/>
          <p:nvPr/>
        </p:nvSpPr>
        <p:spPr>
          <a:xfrm>
            <a:off x="577970" y="1311215"/>
            <a:ext cx="5305245"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Of Obedient Citizens</a:t>
            </a:r>
          </a:p>
        </p:txBody>
      </p:sp>
      <p:sp>
        <p:nvSpPr>
          <p:cNvPr id="4" name="TextBox 3"/>
          <p:cNvSpPr txBox="1"/>
          <p:nvPr/>
        </p:nvSpPr>
        <p:spPr>
          <a:xfrm>
            <a:off x="483079" y="1966823"/>
            <a:ext cx="11162582" cy="3539430"/>
          </a:xfrm>
          <a:prstGeom prst="rect">
            <a:avLst/>
          </a:prstGeom>
          <a:solidFill>
            <a:srgbClr val="FFFFFF">
              <a:alpha val="60000"/>
            </a:srgbClr>
          </a:solidFill>
        </p:spPr>
        <p:txBody>
          <a:bodyPr wrap="square" rtlCol="0">
            <a:spAutoFit/>
          </a:bodyPr>
          <a:lstStyle/>
          <a:p>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Romans 13:1-2 “Let every person be in subjection to the governing authorities. For there is no authority except from God, and those which exist are established by God. Therefore he who resists authority has opposed the ordinance of God; and they who have opposed will receive condemnation upon themselves.”</a:t>
            </a:r>
          </a:p>
        </p:txBody>
      </p:sp>
    </p:spTree>
    <p:extLst>
      <p:ext uri="{BB962C8B-B14F-4D97-AF65-F5344CB8AC3E}">
        <p14:creationId xmlns:p14="http://schemas.microsoft.com/office/powerpoint/2010/main" val="349380945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5 Things a Leader Should Do to Set a Good Example - David Barrett"/>
          <p:cNvPicPr>
            <a:picLocks noChangeAspect="1" noChangeArrowheads="1"/>
          </p:cNvPicPr>
          <p:nvPr/>
        </p:nvPicPr>
        <p:blipFill rotWithShape="1">
          <a:blip r:embed="rId2">
            <a:extLst>
              <a:ext uri="{28A0092B-C50C-407E-A947-70E740481C1C}">
                <a14:useLocalDpi xmlns:a14="http://schemas.microsoft.com/office/drawing/2010/main" val="0"/>
              </a:ext>
            </a:extLst>
          </a:blip>
          <a:srcRect l="6222" t="20215" r="12249" b="19351"/>
          <a:stretch/>
        </p:blipFill>
        <p:spPr bwMode="auto">
          <a:xfrm>
            <a:off x="0" y="3795623"/>
            <a:ext cx="7004650" cy="3062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6430" y="258792"/>
            <a:ext cx="11050438" cy="707886"/>
          </a:xfrm>
          <a:prstGeom prst="rect">
            <a:avLst/>
          </a:prstGeom>
          <a:noFill/>
        </p:spPr>
        <p:txBody>
          <a:bodyPr wrap="square" rtlCol="0">
            <a:spAutoFit/>
          </a:bodyPr>
          <a:lstStyle/>
          <a:p>
            <a:pPr algn="ctr"/>
            <a:r>
              <a:rPr lang="en-US" sz="4000" dirty="0">
                <a:solidFill>
                  <a:srgbClr val="FF0000"/>
                </a:solidFill>
                <a:effectLst>
                  <a:outerShdw blurRad="38100" dist="38100" dir="2700000" algn="tl">
                    <a:srgbClr val="000000">
                      <a:alpha val="43137"/>
                    </a:srgbClr>
                  </a:outerShdw>
                </a:effectLst>
                <a:latin typeface="Lorin" panose="00000500000000000000" pitchFamily="2" charset="0"/>
              </a:rPr>
              <a:t>By Being Better Examples To Others</a:t>
            </a:r>
          </a:p>
        </p:txBody>
      </p:sp>
      <p:sp>
        <p:nvSpPr>
          <p:cNvPr id="3" name="TextBox 2"/>
          <p:cNvSpPr txBox="1"/>
          <p:nvPr/>
        </p:nvSpPr>
        <p:spPr>
          <a:xfrm>
            <a:off x="577970" y="1311215"/>
            <a:ext cx="5305245"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Of Honest Worker</a:t>
            </a:r>
          </a:p>
        </p:txBody>
      </p:sp>
      <p:sp>
        <p:nvSpPr>
          <p:cNvPr id="4" name="TextBox 3"/>
          <p:cNvSpPr txBox="1"/>
          <p:nvPr/>
        </p:nvSpPr>
        <p:spPr>
          <a:xfrm>
            <a:off x="483079" y="1966823"/>
            <a:ext cx="11162582" cy="2554545"/>
          </a:xfrm>
          <a:prstGeom prst="rect">
            <a:avLst/>
          </a:prstGeom>
          <a:solidFill>
            <a:srgbClr val="FFFFFF">
              <a:alpha val="60000"/>
            </a:srgbClr>
          </a:solidFill>
        </p:spPr>
        <p:txBody>
          <a:bodyPr wrap="square" rtlCol="0">
            <a:spAutoFit/>
          </a:bodyPr>
          <a:lstStyle/>
          <a:p>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3:23-24 “</a:t>
            </a:r>
            <a:r>
              <a:rPr lang="en-US" sz="3200" b="1" baseline="30000" dirty="0">
                <a:latin typeface="Tahoma" panose="020B0604030504040204" pitchFamily="34" charset="0"/>
                <a:ea typeface="Tahoma" panose="020B0604030504040204" pitchFamily="34" charset="0"/>
                <a:cs typeface="Tahoma" panose="020B0604030504040204" pitchFamily="34" charset="0"/>
              </a:rPr>
              <a:t> </a:t>
            </a: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Whatever you do, do your work heartily, as for the Lord and not for people, knowing that </a:t>
            </a: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it is</a:t>
            </a: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from the Lord </a:t>
            </a: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that</a:t>
            </a: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you will receive the reward of the inheritance. </a:t>
            </a: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It is</a:t>
            </a: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Lord Christ </a:t>
            </a: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whom</a:t>
            </a: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you serve.</a:t>
            </a:r>
          </a:p>
        </p:txBody>
      </p:sp>
    </p:spTree>
    <p:extLst>
      <p:ext uri="{BB962C8B-B14F-4D97-AF65-F5344CB8AC3E}">
        <p14:creationId xmlns:p14="http://schemas.microsoft.com/office/powerpoint/2010/main" val="13291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5 Things a Leader Should Do to Set a Good Example - David Barrett"/>
          <p:cNvPicPr>
            <a:picLocks noChangeAspect="1" noChangeArrowheads="1"/>
          </p:cNvPicPr>
          <p:nvPr/>
        </p:nvPicPr>
        <p:blipFill rotWithShape="1">
          <a:blip r:embed="rId2">
            <a:extLst>
              <a:ext uri="{28A0092B-C50C-407E-A947-70E740481C1C}">
                <a14:useLocalDpi xmlns:a14="http://schemas.microsoft.com/office/drawing/2010/main" val="0"/>
              </a:ext>
            </a:extLst>
          </a:blip>
          <a:srcRect l="6222" t="20215" r="12249" b="19351"/>
          <a:stretch/>
        </p:blipFill>
        <p:spPr bwMode="auto">
          <a:xfrm>
            <a:off x="0" y="3795623"/>
            <a:ext cx="7004650" cy="3062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6430" y="258792"/>
            <a:ext cx="11050438" cy="707886"/>
          </a:xfrm>
          <a:prstGeom prst="rect">
            <a:avLst/>
          </a:prstGeom>
          <a:noFill/>
        </p:spPr>
        <p:txBody>
          <a:bodyPr wrap="square" rtlCol="0">
            <a:spAutoFit/>
          </a:bodyPr>
          <a:lstStyle/>
          <a:p>
            <a:pPr algn="ctr"/>
            <a:r>
              <a:rPr lang="en-US" sz="4000" dirty="0">
                <a:solidFill>
                  <a:srgbClr val="FF0000"/>
                </a:solidFill>
                <a:effectLst>
                  <a:outerShdw blurRad="38100" dist="38100" dir="2700000" algn="tl">
                    <a:srgbClr val="000000">
                      <a:alpha val="43137"/>
                    </a:srgbClr>
                  </a:outerShdw>
                </a:effectLst>
                <a:latin typeface="Lorin" panose="00000500000000000000" pitchFamily="2" charset="0"/>
              </a:rPr>
              <a:t>By Being Better Examples To Others</a:t>
            </a:r>
          </a:p>
        </p:txBody>
      </p:sp>
      <p:sp>
        <p:nvSpPr>
          <p:cNvPr id="3" name="TextBox 2"/>
          <p:cNvSpPr txBox="1"/>
          <p:nvPr/>
        </p:nvSpPr>
        <p:spPr>
          <a:xfrm>
            <a:off x="577970" y="1311215"/>
            <a:ext cx="5305245"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Of Praying for Leaders</a:t>
            </a:r>
          </a:p>
        </p:txBody>
      </p:sp>
      <p:sp>
        <p:nvSpPr>
          <p:cNvPr id="4" name="TextBox 3"/>
          <p:cNvSpPr txBox="1"/>
          <p:nvPr/>
        </p:nvSpPr>
        <p:spPr>
          <a:xfrm>
            <a:off x="483079" y="1966823"/>
            <a:ext cx="11162582" cy="3046988"/>
          </a:xfrm>
          <a:prstGeom prst="rect">
            <a:avLst/>
          </a:prstGeom>
          <a:solidFill>
            <a:srgbClr val="FFFFFF">
              <a:alpha val="60000"/>
            </a:srgbClr>
          </a:solidFill>
        </p:spPr>
        <p:txBody>
          <a:bodyPr wrap="square" rtlCol="0">
            <a:spAutoFit/>
          </a:bodyPr>
          <a:lstStyle/>
          <a:p>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Timothy 2:1-2 “First of all, then, I urge that requests, prayers, intercession, </a:t>
            </a: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a:t>
            </a: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thanksgiving be made in behalf of all people,</a:t>
            </a:r>
            <a:r>
              <a:rPr lang="en-US" sz="32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kings and all who are in authority, so that we may lead a tranquil and quiet life in all godliness and dignity.</a:t>
            </a:r>
          </a:p>
        </p:txBody>
      </p:sp>
    </p:spTree>
    <p:extLst>
      <p:ext uri="{BB962C8B-B14F-4D97-AF65-F5344CB8AC3E}">
        <p14:creationId xmlns:p14="http://schemas.microsoft.com/office/powerpoint/2010/main" val="327506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5 Things a Leader Should Do to Set a Good Example - David Barrett"/>
          <p:cNvPicPr>
            <a:picLocks noChangeAspect="1" noChangeArrowheads="1"/>
          </p:cNvPicPr>
          <p:nvPr/>
        </p:nvPicPr>
        <p:blipFill rotWithShape="1">
          <a:blip r:embed="rId2">
            <a:extLst>
              <a:ext uri="{28A0092B-C50C-407E-A947-70E740481C1C}">
                <a14:useLocalDpi xmlns:a14="http://schemas.microsoft.com/office/drawing/2010/main" val="0"/>
              </a:ext>
            </a:extLst>
          </a:blip>
          <a:srcRect l="6222" t="20215" r="12249" b="19351"/>
          <a:stretch/>
        </p:blipFill>
        <p:spPr bwMode="auto">
          <a:xfrm>
            <a:off x="0" y="3795623"/>
            <a:ext cx="7004650" cy="3062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6430" y="258792"/>
            <a:ext cx="11050438" cy="707886"/>
          </a:xfrm>
          <a:prstGeom prst="rect">
            <a:avLst/>
          </a:prstGeom>
          <a:noFill/>
        </p:spPr>
        <p:txBody>
          <a:bodyPr wrap="square" rtlCol="0">
            <a:spAutoFit/>
          </a:bodyPr>
          <a:lstStyle/>
          <a:p>
            <a:pPr algn="ctr"/>
            <a:r>
              <a:rPr lang="en-US" sz="4000" dirty="0">
                <a:solidFill>
                  <a:srgbClr val="FF0000"/>
                </a:solidFill>
                <a:effectLst>
                  <a:outerShdw blurRad="38100" dist="38100" dir="2700000" algn="tl">
                    <a:srgbClr val="000000">
                      <a:alpha val="43137"/>
                    </a:srgbClr>
                  </a:outerShdw>
                </a:effectLst>
                <a:latin typeface="Lorin" panose="00000500000000000000" pitchFamily="2" charset="0"/>
              </a:rPr>
              <a:t>By Being Better Examples To Others</a:t>
            </a:r>
          </a:p>
        </p:txBody>
      </p:sp>
      <p:sp>
        <p:nvSpPr>
          <p:cNvPr id="3" name="TextBox 2"/>
          <p:cNvSpPr txBox="1"/>
          <p:nvPr/>
        </p:nvSpPr>
        <p:spPr>
          <a:xfrm>
            <a:off x="671754" y="1311217"/>
            <a:ext cx="7867290"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Of Walking in integrity with others</a:t>
            </a:r>
          </a:p>
        </p:txBody>
      </p:sp>
      <p:sp>
        <p:nvSpPr>
          <p:cNvPr id="4" name="TextBox 3"/>
          <p:cNvSpPr txBox="1"/>
          <p:nvPr/>
        </p:nvSpPr>
        <p:spPr>
          <a:xfrm>
            <a:off x="1358682" y="2447973"/>
            <a:ext cx="11761785" cy="584775"/>
          </a:xfrm>
          <a:prstGeom prst="rect">
            <a:avLst/>
          </a:prstGeom>
          <a:solidFill>
            <a:srgbClr val="FFFFFF">
              <a:alpha val="60000"/>
            </a:srgbClr>
          </a:solidFill>
        </p:spPr>
        <p:txBody>
          <a:bodyPr wrap="square" rtlCol="0">
            <a:spAutoFit/>
          </a:bodyPr>
          <a:lstStyle/>
          <a:p>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Titus 3:2-7</a:t>
            </a:r>
          </a:p>
        </p:txBody>
      </p:sp>
    </p:spTree>
    <p:extLst>
      <p:ext uri="{BB962C8B-B14F-4D97-AF65-F5344CB8AC3E}">
        <p14:creationId xmlns:p14="http://schemas.microsoft.com/office/powerpoint/2010/main" val="19569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5 Things a Leader Should Do to Set a Good Example - David Barrett"/>
          <p:cNvPicPr>
            <a:picLocks noChangeAspect="1" noChangeArrowheads="1"/>
          </p:cNvPicPr>
          <p:nvPr/>
        </p:nvPicPr>
        <p:blipFill rotWithShape="1">
          <a:blip r:embed="rId2">
            <a:extLst>
              <a:ext uri="{28A0092B-C50C-407E-A947-70E740481C1C}">
                <a14:useLocalDpi xmlns:a14="http://schemas.microsoft.com/office/drawing/2010/main" val="0"/>
              </a:ext>
            </a:extLst>
          </a:blip>
          <a:srcRect l="6222" t="20215" r="12249" b="19351"/>
          <a:stretch/>
        </p:blipFill>
        <p:spPr bwMode="auto">
          <a:xfrm>
            <a:off x="0" y="3795623"/>
            <a:ext cx="7004650" cy="3062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6430" y="258792"/>
            <a:ext cx="11050438" cy="707886"/>
          </a:xfrm>
          <a:prstGeom prst="rect">
            <a:avLst/>
          </a:prstGeom>
          <a:noFill/>
        </p:spPr>
        <p:txBody>
          <a:bodyPr wrap="square" rtlCol="0">
            <a:spAutoFit/>
          </a:bodyPr>
          <a:lstStyle/>
          <a:p>
            <a:pPr algn="ctr"/>
            <a:r>
              <a:rPr lang="en-US" sz="4000" dirty="0">
                <a:solidFill>
                  <a:srgbClr val="FF0000"/>
                </a:solidFill>
                <a:effectLst>
                  <a:outerShdw blurRad="38100" dist="38100" dir="2700000" algn="tl">
                    <a:srgbClr val="000000">
                      <a:alpha val="43137"/>
                    </a:srgbClr>
                  </a:outerShdw>
                </a:effectLst>
                <a:latin typeface="Lorin" panose="00000500000000000000" pitchFamily="2" charset="0"/>
              </a:rPr>
              <a:t>By Being Better Examples To Others</a:t>
            </a:r>
          </a:p>
        </p:txBody>
      </p:sp>
      <p:sp>
        <p:nvSpPr>
          <p:cNvPr id="3" name="TextBox 2"/>
          <p:cNvSpPr txBox="1"/>
          <p:nvPr/>
        </p:nvSpPr>
        <p:spPr>
          <a:xfrm>
            <a:off x="577970" y="1311215"/>
            <a:ext cx="7867290"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Of Showing the heart of Jesus</a:t>
            </a:r>
          </a:p>
        </p:txBody>
      </p:sp>
      <p:sp>
        <p:nvSpPr>
          <p:cNvPr id="4" name="TextBox 3"/>
          <p:cNvSpPr txBox="1"/>
          <p:nvPr/>
        </p:nvSpPr>
        <p:spPr>
          <a:xfrm>
            <a:off x="336430" y="1966823"/>
            <a:ext cx="11542144" cy="2554545"/>
          </a:xfrm>
          <a:prstGeom prst="rect">
            <a:avLst/>
          </a:prstGeom>
          <a:solidFill>
            <a:srgbClr val="FFFFFF">
              <a:alpha val="60000"/>
            </a:srgbClr>
          </a:solidFill>
        </p:spPr>
        <p:txBody>
          <a:bodyPr wrap="square" rtlCol="0">
            <a:spAutoFit/>
          </a:bodyPr>
          <a:lstStyle/>
          <a:p>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Philippians 2:15 “so that you will prove yourselves to be blameless and innocent, children of God above reproach in the midst of a crooked and perverse generation, among whom you appear as lights in the world”</a:t>
            </a:r>
          </a:p>
        </p:txBody>
      </p:sp>
    </p:spTree>
    <p:extLst>
      <p:ext uri="{BB962C8B-B14F-4D97-AF65-F5344CB8AC3E}">
        <p14:creationId xmlns:p14="http://schemas.microsoft.com/office/powerpoint/2010/main" val="387207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5 Things a Leader Should Do to Set a Good Example - David Barrett"/>
          <p:cNvPicPr>
            <a:picLocks noChangeAspect="1" noChangeArrowheads="1"/>
          </p:cNvPicPr>
          <p:nvPr/>
        </p:nvPicPr>
        <p:blipFill rotWithShape="1">
          <a:blip r:embed="rId2">
            <a:extLst>
              <a:ext uri="{28A0092B-C50C-407E-A947-70E740481C1C}">
                <a14:useLocalDpi xmlns:a14="http://schemas.microsoft.com/office/drawing/2010/main" val="0"/>
              </a:ext>
            </a:extLst>
          </a:blip>
          <a:srcRect l="6222" t="20215" r="12249" b="19351"/>
          <a:stretch/>
        </p:blipFill>
        <p:spPr bwMode="auto">
          <a:xfrm>
            <a:off x="0" y="3795623"/>
            <a:ext cx="7004650" cy="3062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6430" y="258792"/>
            <a:ext cx="11050438" cy="707886"/>
          </a:xfrm>
          <a:prstGeom prst="rect">
            <a:avLst/>
          </a:prstGeom>
          <a:noFill/>
        </p:spPr>
        <p:txBody>
          <a:bodyPr wrap="square" rtlCol="0">
            <a:spAutoFit/>
          </a:bodyPr>
          <a:lstStyle/>
          <a:p>
            <a:pPr algn="ctr"/>
            <a:r>
              <a:rPr lang="en-US" sz="4000" dirty="0">
                <a:solidFill>
                  <a:srgbClr val="FF0000"/>
                </a:solidFill>
                <a:effectLst>
                  <a:outerShdw blurRad="38100" dist="38100" dir="2700000" algn="tl">
                    <a:srgbClr val="000000">
                      <a:alpha val="43137"/>
                    </a:srgbClr>
                  </a:outerShdw>
                </a:effectLst>
                <a:latin typeface="Lorin" panose="00000500000000000000" pitchFamily="2" charset="0"/>
              </a:rPr>
              <a:t>By Being Better Examples To Others</a:t>
            </a:r>
          </a:p>
        </p:txBody>
      </p:sp>
      <p:sp>
        <p:nvSpPr>
          <p:cNvPr id="3" name="TextBox 2"/>
          <p:cNvSpPr txBox="1"/>
          <p:nvPr/>
        </p:nvSpPr>
        <p:spPr>
          <a:xfrm>
            <a:off x="577970" y="1311215"/>
            <a:ext cx="7867290"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Of Raising Godly Families</a:t>
            </a:r>
          </a:p>
        </p:txBody>
      </p:sp>
      <p:sp>
        <p:nvSpPr>
          <p:cNvPr id="4" name="TextBox 3"/>
          <p:cNvSpPr txBox="1"/>
          <p:nvPr/>
        </p:nvSpPr>
        <p:spPr>
          <a:xfrm>
            <a:off x="336430" y="2147978"/>
            <a:ext cx="11542144" cy="1569660"/>
          </a:xfrm>
          <a:prstGeom prst="rect">
            <a:avLst/>
          </a:prstGeom>
          <a:solidFill>
            <a:srgbClr val="FFFFFF">
              <a:alpha val="60000"/>
            </a:srgbClr>
          </a:solidFill>
        </p:spPr>
        <p:txBody>
          <a:bodyPr wrap="square" rtlCol="0">
            <a:spAutoFit/>
          </a:bodyPr>
          <a:lstStyle/>
          <a:p>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Ephesians 6:4 “Fathers, do not provoke your children to anger, but bring them up in the discipline and instruction of the Lord.”</a:t>
            </a:r>
          </a:p>
        </p:txBody>
      </p:sp>
    </p:spTree>
    <p:extLst>
      <p:ext uri="{BB962C8B-B14F-4D97-AF65-F5344CB8AC3E}">
        <p14:creationId xmlns:p14="http://schemas.microsoft.com/office/powerpoint/2010/main" val="387643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3698" r="12930"/>
          <a:stretch/>
        </p:blipFill>
        <p:spPr bwMode="auto">
          <a:xfrm>
            <a:off x="-1552755" y="0"/>
            <a:ext cx="13744757" cy="101093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99166">
            <a:off x="822724" y="330027"/>
            <a:ext cx="5128322" cy="66339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86614" y="1975448"/>
            <a:ext cx="5270740" cy="1938992"/>
          </a:xfrm>
          <a:prstGeom prst="rect">
            <a:avLst/>
          </a:prstGeom>
          <a:noFill/>
        </p:spPr>
        <p:txBody>
          <a:bodyPr wrap="square" rtlCol="0">
            <a:spAutoFit/>
          </a:bodyPr>
          <a:lstStyle/>
          <a:p>
            <a:pPr algn="ctr"/>
            <a:r>
              <a:rPr lang="en-US" sz="6000" dirty="0">
                <a:solidFill>
                  <a:schemeClr val="bg1"/>
                </a:solidFill>
                <a:effectLst>
                  <a:outerShdw blurRad="38100" dist="38100" dir="2700000" algn="tl">
                    <a:srgbClr val="000000">
                      <a:alpha val="43137"/>
                    </a:srgbClr>
                  </a:outerShdw>
                </a:effectLst>
                <a:latin typeface="Zephyr" panose="00000400000000000000" pitchFamily="2" charset="0"/>
              </a:rPr>
              <a:t>Letters Here &amp; Abroad</a:t>
            </a:r>
          </a:p>
        </p:txBody>
      </p:sp>
    </p:spTree>
    <p:extLst>
      <p:ext uri="{BB962C8B-B14F-4D97-AF65-F5344CB8AC3E}">
        <p14:creationId xmlns:p14="http://schemas.microsoft.com/office/powerpoint/2010/main" val="2652036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0327"/>
            <a:ext cx="12344400" cy="925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006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1880"/>
            <a:ext cx="12192000" cy="81200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29037" y="503271"/>
            <a:ext cx="6442102" cy="1938992"/>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While here we never lose sight of that heavenly home</a:t>
            </a:r>
          </a:p>
        </p:txBody>
      </p:sp>
      <p:sp>
        <p:nvSpPr>
          <p:cNvPr id="2" name="TextBox 1"/>
          <p:cNvSpPr txBox="1"/>
          <p:nvPr/>
        </p:nvSpPr>
        <p:spPr>
          <a:xfrm>
            <a:off x="914401" y="2389519"/>
            <a:ext cx="671135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It is reflected in the way we treat 	others</a:t>
            </a:r>
          </a:p>
        </p:txBody>
      </p:sp>
      <p:sp>
        <p:nvSpPr>
          <p:cNvPr id="5" name="TextBox 4"/>
          <p:cNvSpPr txBox="1"/>
          <p:nvPr/>
        </p:nvSpPr>
        <p:spPr>
          <a:xfrm>
            <a:off x="914401" y="3598659"/>
            <a:ext cx="671135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It is demonstrated in how we 	care for others</a:t>
            </a:r>
          </a:p>
        </p:txBody>
      </p:sp>
      <p:sp>
        <p:nvSpPr>
          <p:cNvPr id="6" name="TextBox 5"/>
          <p:cNvSpPr txBox="1"/>
          <p:nvPr/>
        </p:nvSpPr>
        <p:spPr>
          <a:xfrm>
            <a:off x="914401" y="4693853"/>
            <a:ext cx="671135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It is shown in our desire to bring 	others to Christ</a:t>
            </a:r>
          </a:p>
        </p:txBody>
      </p:sp>
    </p:spTree>
    <p:extLst>
      <p:ext uri="{BB962C8B-B14F-4D97-AF65-F5344CB8AC3E}">
        <p14:creationId xmlns:p14="http://schemas.microsoft.com/office/powerpoint/2010/main" val="7990177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264"/>
            <a:ext cx="12192000" cy="77378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30393" y="644206"/>
            <a:ext cx="5796952" cy="5016758"/>
          </a:xfrm>
          <a:prstGeom prst="rect">
            <a:avLst/>
          </a:prstGeom>
          <a:solidFill>
            <a:srgbClr val="FFFFFF">
              <a:alpha val="60000"/>
            </a:srgbClr>
          </a:solidFill>
        </p:spPr>
        <p:txBody>
          <a:bodyPr wrap="square" rtlCol="0">
            <a:spAutoFit/>
          </a:bodyPr>
          <a:lstStyle/>
          <a:p>
            <a:r>
              <a:rPr lang="en-US" sz="320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“If you read history you will find that the Christians who did the most for the present world were precisely those who thought the most of the next world. It is when Christians have largely ceased to think of the other world that they have become ineffective in this world.”</a:t>
            </a:r>
          </a:p>
        </p:txBody>
      </p:sp>
      <p:pic>
        <p:nvPicPr>
          <p:cNvPr id="307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674" y="519621"/>
            <a:ext cx="3556904" cy="51413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82674" y="5660964"/>
            <a:ext cx="3556904"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C.S. Lewis</a:t>
            </a:r>
          </a:p>
        </p:txBody>
      </p:sp>
    </p:spTree>
    <p:extLst>
      <p:ext uri="{BB962C8B-B14F-4D97-AF65-F5344CB8AC3E}">
        <p14:creationId xmlns:p14="http://schemas.microsoft.com/office/powerpoint/2010/main" val="39565969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0"/>
            <a:ext cx="12785725" cy="79910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9397" y="470622"/>
            <a:ext cx="3735238" cy="1938992"/>
          </a:xfrm>
          <a:prstGeom prst="rect">
            <a:avLst/>
          </a:prstGeom>
          <a:noFill/>
        </p:spPr>
        <p:txBody>
          <a:bodyPr wrap="square" rtlCol="0">
            <a:spAutoFit/>
          </a:bodyPr>
          <a:lstStyle/>
          <a:p>
            <a:pPr algn="ctr"/>
            <a:r>
              <a:rPr lang="en-US" sz="4000" i="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Balance Between Here &amp; There</a:t>
            </a:r>
          </a:p>
        </p:txBody>
      </p:sp>
      <p:sp>
        <p:nvSpPr>
          <p:cNvPr id="8" name="TextBox 7"/>
          <p:cNvSpPr txBox="1"/>
          <p:nvPr/>
        </p:nvSpPr>
        <p:spPr>
          <a:xfrm>
            <a:off x="4127740" y="1707138"/>
            <a:ext cx="6698411" cy="1569660"/>
          </a:xfrm>
          <a:prstGeom prst="rect">
            <a:avLst/>
          </a:prstGeom>
          <a:solidFill>
            <a:schemeClr val="bg1"/>
          </a:solidFill>
        </p:spPr>
        <p:txBody>
          <a:bodyPr wrap="square" rtlCol="0">
            <a:spAutoFit/>
          </a:bodyPr>
          <a:lstStyle/>
          <a:p>
            <a:pPr algn="ctr"/>
            <a:r>
              <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be so concerned about earth that we miss Heaven makes us become conformed to this world</a:t>
            </a:r>
          </a:p>
        </p:txBody>
      </p:sp>
    </p:spTree>
    <p:extLst>
      <p:ext uri="{BB962C8B-B14F-4D97-AF65-F5344CB8AC3E}">
        <p14:creationId xmlns:p14="http://schemas.microsoft.com/office/powerpoint/2010/main" val="3726766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0"/>
            <a:ext cx="12785725" cy="79910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9397" y="470622"/>
            <a:ext cx="3735238" cy="1938992"/>
          </a:xfrm>
          <a:prstGeom prst="rect">
            <a:avLst/>
          </a:prstGeom>
          <a:noFill/>
        </p:spPr>
        <p:txBody>
          <a:bodyPr wrap="square" rtlCol="0">
            <a:spAutoFit/>
          </a:bodyPr>
          <a:lstStyle/>
          <a:p>
            <a:pPr algn="ctr"/>
            <a:r>
              <a:rPr lang="en-US" sz="4000" i="1" dirty="0">
                <a:solidFill>
                  <a:schemeClr val="bg1"/>
                </a:solidFill>
                <a:effectLst>
                  <a:outerShdw blurRad="38100" dist="38100" dir="2700000" algn="tl">
                    <a:srgbClr val="000000">
                      <a:alpha val="43137"/>
                    </a:srgbClr>
                  </a:outerShdw>
                </a:effectLst>
                <a:latin typeface="Scrawlin SSi" panose="02020500000000000000" pitchFamily="18" charset="0"/>
              </a:rPr>
              <a:t>The Balance Between Here &amp; There</a:t>
            </a:r>
          </a:p>
        </p:txBody>
      </p:sp>
      <p:sp>
        <p:nvSpPr>
          <p:cNvPr id="8" name="TextBox 7"/>
          <p:cNvSpPr txBox="1"/>
          <p:nvPr/>
        </p:nvSpPr>
        <p:spPr>
          <a:xfrm>
            <a:off x="4127740" y="1707138"/>
            <a:ext cx="6698411" cy="1569660"/>
          </a:xfrm>
          <a:prstGeom prst="rect">
            <a:avLst/>
          </a:prstGeom>
          <a:solidFill>
            <a:schemeClr val="bg1"/>
          </a:solidFill>
        </p:spPr>
        <p:txBody>
          <a:bodyPr wrap="square" rtlCol="0">
            <a:spAutoFit/>
          </a:bodyPr>
          <a:lstStyle/>
          <a:p>
            <a:pPr algn="ctr"/>
            <a:r>
              <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be so heavenly focused that we don’t care about others is to miss the purpose of Jesus</a:t>
            </a:r>
          </a:p>
        </p:txBody>
      </p:sp>
      <p:sp>
        <p:nvSpPr>
          <p:cNvPr id="4" name="TextBox 3"/>
          <p:cNvSpPr txBox="1"/>
          <p:nvPr/>
        </p:nvSpPr>
        <p:spPr>
          <a:xfrm>
            <a:off x="1233577" y="3864634"/>
            <a:ext cx="9351034" cy="1077218"/>
          </a:xfrm>
          <a:prstGeom prst="rect">
            <a:avLst/>
          </a:prstGeom>
          <a:solidFill>
            <a:srgbClr val="FF0000"/>
          </a:solidFill>
        </p:spPr>
        <p:txBody>
          <a:bodyPr wrap="square" rtlCol="0">
            <a:spAutoFit/>
          </a:bodyPr>
          <a:lstStyle/>
          <a:p>
            <a:pPr algn="ctr"/>
            <a:r>
              <a:rPr lang="en-US" sz="3200" i="1" dirty="0">
                <a:solidFill>
                  <a:schemeClr val="bg1"/>
                </a:solidFill>
                <a:latin typeface="Tahoma" panose="020B0604030504040204" pitchFamily="34" charset="0"/>
                <a:ea typeface="Tahoma" panose="020B0604030504040204" pitchFamily="34" charset="0"/>
                <a:cs typeface="Tahoma" panose="020B0604030504040204" pitchFamily="34" charset="0"/>
              </a:rPr>
              <a:t>Some people are so heavenly focused that they’re no earthly good</a:t>
            </a:r>
          </a:p>
        </p:txBody>
      </p:sp>
    </p:spTree>
    <p:extLst>
      <p:ext uri="{BB962C8B-B14F-4D97-AF65-F5344CB8AC3E}">
        <p14:creationId xmlns:p14="http://schemas.microsoft.com/office/powerpoint/2010/main" val="176570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0"/>
            <a:ext cx="12785725" cy="79910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9397" y="470622"/>
            <a:ext cx="3735238" cy="1938992"/>
          </a:xfrm>
          <a:prstGeom prst="rect">
            <a:avLst/>
          </a:prstGeom>
          <a:noFill/>
        </p:spPr>
        <p:txBody>
          <a:bodyPr wrap="square" rtlCol="0">
            <a:spAutoFit/>
          </a:bodyPr>
          <a:lstStyle/>
          <a:p>
            <a:pPr algn="ctr"/>
            <a:r>
              <a:rPr lang="en-US" sz="4000" i="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Balance Between Here &amp; There</a:t>
            </a:r>
          </a:p>
        </p:txBody>
      </p:sp>
      <p:sp>
        <p:nvSpPr>
          <p:cNvPr id="8" name="TextBox 7"/>
          <p:cNvSpPr txBox="1"/>
          <p:nvPr/>
        </p:nvSpPr>
        <p:spPr>
          <a:xfrm>
            <a:off x="4334774" y="1332396"/>
            <a:ext cx="6698411" cy="1077218"/>
          </a:xfrm>
          <a:prstGeom prst="rect">
            <a:avLst/>
          </a:prstGeom>
          <a:solidFill>
            <a:schemeClr val="bg1"/>
          </a:solidFill>
        </p:spPr>
        <p:txBody>
          <a:bodyPr wrap="square" rtlCol="0">
            <a:spAutoFit/>
          </a:bodyPr>
          <a:lstStyle/>
          <a:p>
            <a:pPr algn="ctr"/>
            <a:r>
              <a:rPr lang="en-US" sz="3200" dirty="0">
                <a:effectLst>
                  <a:outerShdw blurRad="38100" dist="38100" dir="2700000" algn="tl">
                    <a:srgbClr val="000000">
                      <a:alpha val="43137"/>
                    </a:srgbClr>
                  </a:outerShdw>
                </a:effectLst>
                <a:latin typeface="Scrawlin SSi" panose="02020500000000000000" pitchFamily="18" charset="0"/>
              </a:rPr>
              <a:t>We are to be a blessing here while we long for that Heavenly Home…</a:t>
            </a:r>
          </a:p>
        </p:txBody>
      </p:sp>
      <p:sp>
        <p:nvSpPr>
          <p:cNvPr id="5" name="Oval 4"/>
          <p:cNvSpPr/>
          <p:nvPr/>
        </p:nvSpPr>
        <p:spPr>
          <a:xfrm>
            <a:off x="7850038" y="3234906"/>
            <a:ext cx="3295290" cy="3217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182154" y="3719996"/>
            <a:ext cx="2631057" cy="255454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Lorin" panose="00000500000000000000" pitchFamily="2" charset="0"/>
              </a:rPr>
              <a:t>We live as if we have one foot already in Heaven</a:t>
            </a:r>
          </a:p>
        </p:txBody>
      </p:sp>
    </p:spTree>
    <p:extLst>
      <p:ext uri="{BB962C8B-B14F-4D97-AF65-F5344CB8AC3E}">
        <p14:creationId xmlns:p14="http://schemas.microsoft.com/office/powerpoint/2010/main" val="128474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910"/>
            <a:ext cx="12192000" cy="877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924434"/>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1880"/>
            <a:ext cx="12192000" cy="81200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61309" y="378691"/>
            <a:ext cx="6152697" cy="5632311"/>
          </a:xfrm>
          <a:prstGeom prst="rect">
            <a:avLst/>
          </a:prstGeom>
          <a:solidFill>
            <a:srgbClr val="FFFFFF">
              <a:alpha val="60000"/>
            </a:srgbClr>
          </a:solid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Now these are the words of the letter which Jeremiah the prophet sent from Jerusalem to the rest of the elders of the exile, the prophets, and all the people whom Nebuchadnezzar had taken into exile from Jerusalem to Babylon.</a:t>
            </a:r>
          </a:p>
        </p:txBody>
      </p:sp>
    </p:spTree>
    <p:extLst>
      <p:ext uri="{BB962C8B-B14F-4D97-AF65-F5344CB8AC3E}">
        <p14:creationId xmlns:p14="http://schemas.microsoft.com/office/powerpoint/2010/main" val="1629478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88" y="0"/>
            <a:ext cx="1468217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86860" y="432164"/>
            <a:ext cx="3596054" cy="6814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6216" y="480521"/>
            <a:ext cx="4695093"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Maiandra GD" panose="020E0502030308020204" pitchFamily="34" charset="0"/>
              </a:rPr>
              <a:t>Psalms 137:1-6</a:t>
            </a:r>
          </a:p>
        </p:txBody>
      </p:sp>
      <p:sp>
        <p:nvSpPr>
          <p:cNvPr id="4" name="TextBox 3"/>
          <p:cNvSpPr txBox="1"/>
          <p:nvPr/>
        </p:nvSpPr>
        <p:spPr>
          <a:xfrm>
            <a:off x="4193930" y="528879"/>
            <a:ext cx="6661639" cy="584775"/>
          </a:xfrm>
          <a:prstGeom prst="rect">
            <a:avLst/>
          </a:prstGeom>
          <a:solidFill>
            <a:schemeClr val="bg1"/>
          </a:solidFill>
        </p:spPr>
        <p:txBody>
          <a:bodyPr wrap="square" rtlCol="0">
            <a:spAutoFit/>
          </a:bodyPr>
          <a:lstStyle/>
          <a:p>
            <a:pPr algn="ctr"/>
            <a:r>
              <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were they to act in Babylon?</a:t>
            </a:r>
          </a:p>
        </p:txBody>
      </p:sp>
      <p:sp>
        <p:nvSpPr>
          <p:cNvPr id="5" name="TextBox 4"/>
          <p:cNvSpPr txBox="1"/>
          <p:nvPr/>
        </p:nvSpPr>
        <p:spPr>
          <a:xfrm>
            <a:off x="505557" y="1515360"/>
            <a:ext cx="8730761" cy="584775"/>
          </a:xfrm>
          <a:prstGeom prst="rect">
            <a:avLst/>
          </a:prstGeom>
          <a:solidFill>
            <a:schemeClr val="bg1"/>
          </a:solid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Were they to wait for a chance to break free?</a:t>
            </a:r>
          </a:p>
        </p:txBody>
      </p:sp>
      <p:sp>
        <p:nvSpPr>
          <p:cNvPr id="7" name="TextBox 6"/>
          <p:cNvSpPr txBox="1"/>
          <p:nvPr/>
        </p:nvSpPr>
        <p:spPr>
          <a:xfrm>
            <a:off x="505558" y="2245139"/>
            <a:ext cx="8730761" cy="584775"/>
          </a:xfrm>
          <a:prstGeom prst="rect">
            <a:avLst/>
          </a:prstGeom>
          <a:solidFill>
            <a:schemeClr val="bg1"/>
          </a:solid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Were they to overthrow the government?</a:t>
            </a:r>
          </a:p>
        </p:txBody>
      </p:sp>
    </p:spTree>
    <p:extLst>
      <p:ext uri="{BB962C8B-B14F-4D97-AF65-F5344CB8AC3E}">
        <p14:creationId xmlns:p14="http://schemas.microsoft.com/office/powerpoint/2010/main" val="28079681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74" y="-69011"/>
            <a:ext cx="12514048" cy="70391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8962" y="1066657"/>
            <a:ext cx="9531642" cy="584775"/>
          </a:xfrm>
          <a:prstGeom prst="rect">
            <a:avLst/>
          </a:prstGeom>
          <a:solidFill>
            <a:schemeClr val="bg1"/>
          </a:solid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Were they to simply count the days like a prisoner?</a:t>
            </a:r>
          </a:p>
        </p:txBody>
      </p:sp>
    </p:spTree>
    <p:extLst>
      <p:ext uri="{BB962C8B-B14F-4D97-AF65-F5344CB8AC3E}">
        <p14:creationId xmlns:p14="http://schemas.microsoft.com/office/powerpoint/2010/main" val="3982394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0"/>
            <a:ext cx="12785725" cy="799107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36430" y="603849"/>
            <a:ext cx="4830793" cy="75049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7751" y="686710"/>
            <a:ext cx="4615132"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Maiandra GD" panose="020E0502030308020204" pitchFamily="34" charset="0"/>
              </a:rPr>
              <a:t>Jeremiah 29:4-14</a:t>
            </a:r>
          </a:p>
        </p:txBody>
      </p:sp>
      <p:sp>
        <p:nvSpPr>
          <p:cNvPr id="6" name="TextBox 5"/>
          <p:cNvSpPr txBox="1"/>
          <p:nvPr/>
        </p:nvSpPr>
        <p:spPr>
          <a:xfrm>
            <a:off x="-207034" y="1462659"/>
            <a:ext cx="3735238" cy="1938992"/>
          </a:xfrm>
          <a:prstGeom prst="rect">
            <a:avLst/>
          </a:prstGeom>
          <a:noFill/>
        </p:spPr>
        <p:txBody>
          <a:bodyPr wrap="square" rtlCol="0">
            <a:spAutoFit/>
          </a:bodyPr>
          <a:lstStyle/>
          <a:p>
            <a:pPr algn="ctr"/>
            <a:r>
              <a:rPr lang="en-US" sz="4000" i="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Balance Between Here &amp; There</a:t>
            </a:r>
          </a:p>
        </p:txBody>
      </p:sp>
    </p:spTree>
    <p:extLst>
      <p:ext uri="{BB962C8B-B14F-4D97-AF65-F5344CB8AC3E}">
        <p14:creationId xmlns:p14="http://schemas.microsoft.com/office/powerpoint/2010/main" val="31992559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1880"/>
            <a:ext cx="12192000" cy="81200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75045" y="792759"/>
            <a:ext cx="5477163" cy="1938992"/>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Expected His People to be a Blessing in Babylon</a:t>
            </a:r>
          </a:p>
        </p:txBody>
      </p:sp>
      <p:sp>
        <p:nvSpPr>
          <p:cNvPr id="3" name="TextBox 2"/>
          <p:cNvSpPr txBox="1"/>
          <p:nvPr/>
        </p:nvSpPr>
        <p:spPr>
          <a:xfrm>
            <a:off x="845389" y="2808319"/>
            <a:ext cx="6133381"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By making improvements (5)</a:t>
            </a:r>
          </a:p>
        </p:txBody>
      </p:sp>
      <p:sp>
        <p:nvSpPr>
          <p:cNvPr id="5" name="TextBox 4"/>
          <p:cNvSpPr txBox="1"/>
          <p:nvPr/>
        </p:nvSpPr>
        <p:spPr>
          <a:xfrm>
            <a:off x="845389" y="3517888"/>
            <a:ext cx="6625086"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By making a good impression (7)</a:t>
            </a:r>
          </a:p>
        </p:txBody>
      </p:sp>
      <p:sp>
        <p:nvSpPr>
          <p:cNvPr id="6" name="TextBox 5"/>
          <p:cNvSpPr txBox="1"/>
          <p:nvPr/>
        </p:nvSpPr>
        <p:spPr>
          <a:xfrm>
            <a:off x="845389" y="4150240"/>
            <a:ext cx="6133381"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By making a future (6)</a:t>
            </a:r>
          </a:p>
        </p:txBody>
      </p:sp>
    </p:spTree>
    <p:extLst>
      <p:ext uri="{BB962C8B-B14F-4D97-AF65-F5344CB8AC3E}">
        <p14:creationId xmlns:p14="http://schemas.microsoft.com/office/powerpoint/2010/main" val="2206832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1880"/>
            <a:ext cx="12192000" cy="81200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06675" y="486018"/>
            <a:ext cx="6442102" cy="1323439"/>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expected them not to forget His promise</a:t>
            </a:r>
          </a:p>
        </p:txBody>
      </p:sp>
      <p:sp>
        <p:nvSpPr>
          <p:cNvPr id="4" name="TextBox 3"/>
          <p:cNvSpPr txBox="1"/>
          <p:nvPr/>
        </p:nvSpPr>
        <p:spPr>
          <a:xfrm>
            <a:off x="2106675" y="2863970"/>
            <a:ext cx="5684807"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Home was Jerusalem (11)</a:t>
            </a:r>
          </a:p>
        </p:txBody>
      </p:sp>
    </p:spTree>
    <p:extLst>
      <p:ext uri="{BB962C8B-B14F-4D97-AF65-F5344CB8AC3E}">
        <p14:creationId xmlns:p14="http://schemas.microsoft.com/office/powerpoint/2010/main" val="353008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723</Words>
  <Application>Microsoft Office PowerPoint</Application>
  <PresentationFormat>Widescreen</PresentationFormat>
  <Paragraphs>56</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Calibri</vt:lpstr>
      <vt:lpstr>Arial</vt:lpstr>
      <vt:lpstr>Maiandra GD</vt:lpstr>
      <vt:lpstr>Lorin</vt:lpstr>
      <vt:lpstr>Zephyr</vt:lpstr>
      <vt:lpstr>Scrawlin SSi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Shouse</dc:creator>
  <cp:lastModifiedBy>Roger Shouse</cp:lastModifiedBy>
  <cp:revision>21</cp:revision>
  <dcterms:created xsi:type="dcterms:W3CDTF">2021-01-11T23:54:51Z</dcterms:created>
  <dcterms:modified xsi:type="dcterms:W3CDTF">2021-09-27T11:58:30Z</dcterms:modified>
</cp:coreProperties>
</file>