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8" r:id="rId3"/>
    <p:sldId id="272" r:id="rId4"/>
    <p:sldId id="259" r:id="rId5"/>
    <p:sldId id="260" r:id="rId6"/>
    <p:sldId id="261" r:id="rId7"/>
    <p:sldId id="273" r:id="rId8"/>
    <p:sldId id="262" r:id="rId9"/>
    <p:sldId id="274" r:id="rId10"/>
    <p:sldId id="275" r:id="rId11"/>
    <p:sldId id="276" r:id="rId12"/>
    <p:sldId id="264" r:id="rId13"/>
    <p:sldId id="277" r:id="rId14"/>
    <p:sldId id="278" r:id="rId15"/>
    <p:sldId id="279" r:id="rId16"/>
    <p:sldId id="280" r:id="rId17"/>
    <p:sldId id="265" r:id="rId18"/>
    <p:sldId id="266" r:id="rId19"/>
    <p:sldId id="267" r:id="rId20"/>
    <p:sldId id="268" r:id="rId21"/>
    <p:sldId id="281" r:id="rId22"/>
    <p:sldId id="282" r:id="rId23"/>
    <p:sldId id="283" r:id="rId24"/>
    <p:sldId id="284" r:id="rId25"/>
    <p:sldId id="285" r:id="rId26"/>
    <p:sldId id="269" r:id="rId27"/>
    <p:sldId id="286" r:id="rId28"/>
  </p:sldIdLst>
  <p:sldSz cx="12192000" cy="6858000"/>
  <p:notesSz cx="6858000" cy="9144000"/>
  <p:embeddedFontLst>
    <p:embeddedFont>
      <p:font typeface="CAC Logo Alternate" panose="020B0604020202020204"/>
      <p:regular r:id="rId29"/>
    </p:embeddedFont>
    <p:embeddedFont>
      <p:font typeface="Calibri" panose="020F0502020204030204" pitchFamily="34" charset="0"/>
      <p:regular r:id="rId30"/>
      <p:bold r:id="rId31"/>
      <p:italic r:id="rId32"/>
      <p:boldItalic r:id="rId33"/>
    </p:embeddedFont>
    <p:embeddedFont>
      <p:font typeface="Calibri Light" panose="020F0302020204030204" pitchFamily="34" charset="0"/>
      <p:regular r:id="rId34"/>
      <p:italic r:id="rId35"/>
    </p:embeddedFont>
    <p:embeddedFont>
      <p:font typeface="Cooper Black" panose="0208090404030B020404" pitchFamily="18" charset="0"/>
      <p:regular r:id="rId36"/>
    </p:embeddedFont>
    <p:embeddedFont>
      <p:font typeface="Lorin" panose="020B0604020202020204" charset="0"/>
      <p:regular r:id="rId37"/>
    </p:embeddedFont>
    <p:embeddedFont>
      <p:font typeface="Maiandra GD" panose="020E0502030308020204" pitchFamily="34" charset="0"/>
      <p:regular r:id="rId38"/>
      <p:bold r:id="rId39"/>
      <p:italic r:id="rId40"/>
    </p:embeddedFont>
    <p:embeddedFont>
      <p:font typeface="Tahoma" panose="020B0604030504040204" pitchFamily="34" charset="0"/>
      <p:regular r:id="rId41"/>
      <p:bold r:id="rId4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p:scale>
          <a:sx n="52" d="100"/>
          <a:sy n="52" d="100"/>
        </p:scale>
        <p:origin x="1222" y="380"/>
      </p:cViewPr>
      <p:guideLst/>
    </p:cSldViewPr>
  </p:slideViewPr>
  <p:notesTextViewPr>
    <p:cViewPr>
      <p:scale>
        <a:sx n="3" d="2"/>
        <a:sy n="3" d="2"/>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1.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6.fntdata"/><Relationship Id="rId42" Type="http://schemas.openxmlformats.org/officeDocument/2006/relationships/font" Target="fonts/font14.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5.fntdata"/><Relationship Id="rId38" Type="http://schemas.openxmlformats.org/officeDocument/2006/relationships/font" Target="fonts/font10.fntdata"/><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1.fntdata"/><Relationship Id="rId41" Type="http://schemas.openxmlformats.org/officeDocument/2006/relationships/font" Target="fonts/font1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4.fntdata"/><Relationship Id="rId37" Type="http://schemas.openxmlformats.org/officeDocument/2006/relationships/font" Target="fonts/font9.fntdata"/><Relationship Id="rId40" Type="http://schemas.openxmlformats.org/officeDocument/2006/relationships/font" Target="fonts/font12.fntdata"/><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8.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3.fntdata"/><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2.fntdata"/><Relationship Id="rId35" Type="http://schemas.openxmlformats.org/officeDocument/2006/relationships/font" Target="fonts/font7.fntdata"/><Relationship Id="rId43"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CBA6F72-5E16-4D2D-90EB-90898A0BCDC0}" type="datetimeFigureOut">
              <a:rPr lang="en-US" smtClean="0"/>
              <a:t>9/26/2021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5B5952-7811-42AD-B336-ACEA6E2AC709}" type="slidenum">
              <a:rPr lang="en-US" smtClean="0"/>
              <a:t>‹#›</a:t>
            </a:fld>
            <a:endParaRPr lang="en-US"/>
          </a:p>
        </p:txBody>
      </p:sp>
    </p:spTree>
    <p:extLst>
      <p:ext uri="{BB962C8B-B14F-4D97-AF65-F5344CB8AC3E}">
        <p14:creationId xmlns:p14="http://schemas.microsoft.com/office/powerpoint/2010/main" val="42399669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CBA6F72-5E16-4D2D-90EB-90898A0BCDC0}" type="datetimeFigureOut">
              <a:rPr lang="en-US" smtClean="0"/>
              <a:t>9/26/2021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5B5952-7811-42AD-B336-ACEA6E2AC709}" type="slidenum">
              <a:rPr lang="en-US" smtClean="0"/>
              <a:t>‹#›</a:t>
            </a:fld>
            <a:endParaRPr lang="en-US"/>
          </a:p>
        </p:txBody>
      </p:sp>
    </p:spTree>
    <p:extLst>
      <p:ext uri="{BB962C8B-B14F-4D97-AF65-F5344CB8AC3E}">
        <p14:creationId xmlns:p14="http://schemas.microsoft.com/office/powerpoint/2010/main" val="40450496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CBA6F72-5E16-4D2D-90EB-90898A0BCDC0}" type="datetimeFigureOut">
              <a:rPr lang="en-US" smtClean="0"/>
              <a:t>9/26/2021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5B5952-7811-42AD-B336-ACEA6E2AC709}" type="slidenum">
              <a:rPr lang="en-US" smtClean="0"/>
              <a:t>‹#›</a:t>
            </a:fld>
            <a:endParaRPr lang="en-US"/>
          </a:p>
        </p:txBody>
      </p:sp>
    </p:spTree>
    <p:extLst>
      <p:ext uri="{BB962C8B-B14F-4D97-AF65-F5344CB8AC3E}">
        <p14:creationId xmlns:p14="http://schemas.microsoft.com/office/powerpoint/2010/main" val="15084605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CBA6F72-5E16-4D2D-90EB-90898A0BCDC0}" type="datetimeFigureOut">
              <a:rPr lang="en-US" smtClean="0"/>
              <a:t>9/26/2021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5B5952-7811-42AD-B336-ACEA6E2AC709}" type="slidenum">
              <a:rPr lang="en-US" smtClean="0"/>
              <a:t>‹#›</a:t>
            </a:fld>
            <a:endParaRPr lang="en-US"/>
          </a:p>
        </p:txBody>
      </p:sp>
    </p:spTree>
    <p:extLst>
      <p:ext uri="{BB962C8B-B14F-4D97-AF65-F5344CB8AC3E}">
        <p14:creationId xmlns:p14="http://schemas.microsoft.com/office/powerpoint/2010/main" val="12060914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CBA6F72-5E16-4D2D-90EB-90898A0BCDC0}" type="datetimeFigureOut">
              <a:rPr lang="en-US" smtClean="0"/>
              <a:t>9/26/2021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5B5952-7811-42AD-B336-ACEA6E2AC709}" type="slidenum">
              <a:rPr lang="en-US" smtClean="0"/>
              <a:t>‹#›</a:t>
            </a:fld>
            <a:endParaRPr lang="en-US"/>
          </a:p>
        </p:txBody>
      </p:sp>
    </p:spTree>
    <p:extLst>
      <p:ext uri="{BB962C8B-B14F-4D97-AF65-F5344CB8AC3E}">
        <p14:creationId xmlns:p14="http://schemas.microsoft.com/office/powerpoint/2010/main" val="8529474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CBA6F72-5E16-4D2D-90EB-90898A0BCDC0}" type="datetimeFigureOut">
              <a:rPr lang="en-US" smtClean="0"/>
              <a:t>9/26/2021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05B5952-7811-42AD-B336-ACEA6E2AC709}" type="slidenum">
              <a:rPr lang="en-US" smtClean="0"/>
              <a:t>‹#›</a:t>
            </a:fld>
            <a:endParaRPr lang="en-US"/>
          </a:p>
        </p:txBody>
      </p:sp>
    </p:spTree>
    <p:extLst>
      <p:ext uri="{BB962C8B-B14F-4D97-AF65-F5344CB8AC3E}">
        <p14:creationId xmlns:p14="http://schemas.microsoft.com/office/powerpoint/2010/main" val="18746416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CBA6F72-5E16-4D2D-90EB-90898A0BCDC0}" type="datetimeFigureOut">
              <a:rPr lang="en-US" smtClean="0"/>
              <a:t>9/26/2021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05B5952-7811-42AD-B336-ACEA6E2AC709}" type="slidenum">
              <a:rPr lang="en-US" smtClean="0"/>
              <a:t>‹#›</a:t>
            </a:fld>
            <a:endParaRPr lang="en-US"/>
          </a:p>
        </p:txBody>
      </p:sp>
    </p:spTree>
    <p:extLst>
      <p:ext uri="{BB962C8B-B14F-4D97-AF65-F5344CB8AC3E}">
        <p14:creationId xmlns:p14="http://schemas.microsoft.com/office/powerpoint/2010/main" val="41484977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CBA6F72-5E16-4D2D-90EB-90898A0BCDC0}" type="datetimeFigureOut">
              <a:rPr lang="en-US" smtClean="0"/>
              <a:t>9/26/2021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05B5952-7811-42AD-B336-ACEA6E2AC709}" type="slidenum">
              <a:rPr lang="en-US" smtClean="0"/>
              <a:t>‹#›</a:t>
            </a:fld>
            <a:endParaRPr lang="en-US"/>
          </a:p>
        </p:txBody>
      </p:sp>
    </p:spTree>
    <p:extLst>
      <p:ext uri="{BB962C8B-B14F-4D97-AF65-F5344CB8AC3E}">
        <p14:creationId xmlns:p14="http://schemas.microsoft.com/office/powerpoint/2010/main" val="36649806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CBA6F72-5E16-4D2D-90EB-90898A0BCDC0}" type="datetimeFigureOut">
              <a:rPr lang="en-US" smtClean="0"/>
              <a:t>9/26/2021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05B5952-7811-42AD-B336-ACEA6E2AC709}" type="slidenum">
              <a:rPr lang="en-US" smtClean="0"/>
              <a:t>‹#›</a:t>
            </a:fld>
            <a:endParaRPr lang="en-US"/>
          </a:p>
        </p:txBody>
      </p:sp>
    </p:spTree>
    <p:extLst>
      <p:ext uri="{BB962C8B-B14F-4D97-AF65-F5344CB8AC3E}">
        <p14:creationId xmlns:p14="http://schemas.microsoft.com/office/powerpoint/2010/main" val="13835226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CBA6F72-5E16-4D2D-90EB-90898A0BCDC0}" type="datetimeFigureOut">
              <a:rPr lang="en-US" smtClean="0"/>
              <a:t>9/26/2021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05B5952-7811-42AD-B336-ACEA6E2AC709}" type="slidenum">
              <a:rPr lang="en-US" smtClean="0"/>
              <a:t>‹#›</a:t>
            </a:fld>
            <a:endParaRPr lang="en-US"/>
          </a:p>
        </p:txBody>
      </p:sp>
    </p:spTree>
    <p:extLst>
      <p:ext uri="{BB962C8B-B14F-4D97-AF65-F5344CB8AC3E}">
        <p14:creationId xmlns:p14="http://schemas.microsoft.com/office/powerpoint/2010/main" val="27549782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CBA6F72-5E16-4D2D-90EB-90898A0BCDC0}" type="datetimeFigureOut">
              <a:rPr lang="en-US" smtClean="0"/>
              <a:t>9/26/2021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05B5952-7811-42AD-B336-ACEA6E2AC709}" type="slidenum">
              <a:rPr lang="en-US" smtClean="0"/>
              <a:t>‹#›</a:t>
            </a:fld>
            <a:endParaRPr lang="en-US"/>
          </a:p>
        </p:txBody>
      </p:sp>
    </p:spTree>
    <p:extLst>
      <p:ext uri="{BB962C8B-B14F-4D97-AF65-F5344CB8AC3E}">
        <p14:creationId xmlns:p14="http://schemas.microsoft.com/office/powerpoint/2010/main" val="42149397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CBA6F72-5E16-4D2D-90EB-90898A0BCDC0}" type="datetimeFigureOut">
              <a:rPr lang="en-US" smtClean="0"/>
              <a:t>9/26/2021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5B5952-7811-42AD-B336-ACEA6E2AC709}" type="slidenum">
              <a:rPr lang="en-US" smtClean="0"/>
              <a:t>‹#›</a:t>
            </a:fld>
            <a:endParaRPr lang="en-US"/>
          </a:p>
        </p:txBody>
      </p:sp>
    </p:spTree>
    <p:extLst>
      <p:ext uri="{BB962C8B-B14F-4D97-AF65-F5344CB8AC3E}">
        <p14:creationId xmlns:p14="http://schemas.microsoft.com/office/powerpoint/2010/main" val="32899215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24056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270000"/>
            <a:ext cx="12192000" cy="8128000"/>
          </a:xfrm>
          <a:prstGeom prst="rect">
            <a:avLst/>
          </a:prstGeom>
        </p:spPr>
      </p:pic>
      <p:sp>
        <p:nvSpPr>
          <p:cNvPr id="3" name="TextBox 2"/>
          <p:cNvSpPr txBox="1"/>
          <p:nvPr/>
        </p:nvSpPr>
        <p:spPr>
          <a:xfrm>
            <a:off x="3502325" y="181155"/>
            <a:ext cx="7082286" cy="707886"/>
          </a:xfrm>
          <a:prstGeom prst="rect">
            <a:avLst/>
          </a:prstGeom>
          <a:solidFill>
            <a:srgbClr val="FF0000"/>
          </a:solidFill>
        </p:spPr>
        <p:txBody>
          <a:bodyPr wrap="square" rtlCol="0">
            <a:spAutoFit/>
          </a:bodyPr>
          <a:lstStyle/>
          <a:p>
            <a:pPr algn="ctr"/>
            <a:r>
              <a:rPr lang="en-US" sz="4000" dirty="0">
                <a:solidFill>
                  <a:schemeClr val="bg1"/>
                </a:solidFill>
                <a:effectLst>
                  <a:outerShdw blurRad="38100" dist="38100" dir="2700000" algn="tl">
                    <a:srgbClr val="000000">
                      <a:alpha val="43137"/>
                    </a:srgbClr>
                  </a:outerShdw>
                </a:effectLst>
                <a:latin typeface="Cooper Black" panose="0208090404030B020404" pitchFamily="18" charset="0"/>
              </a:rPr>
              <a:t>Four Pieces of Evidence</a:t>
            </a:r>
          </a:p>
        </p:txBody>
      </p:sp>
      <p:sp>
        <p:nvSpPr>
          <p:cNvPr id="4" name="TextBox 3"/>
          <p:cNvSpPr txBox="1"/>
          <p:nvPr/>
        </p:nvSpPr>
        <p:spPr>
          <a:xfrm>
            <a:off x="2889849" y="1207698"/>
            <a:ext cx="8117456" cy="584775"/>
          </a:xfrm>
          <a:prstGeom prst="rect">
            <a:avLst/>
          </a:prstGeom>
          <a:solidFill>
            <a:srgbClr val="FFFFFF">
              <a:alpha val="60000"/>
            </a:srgbClr>
          </a:solidFill>
        </p:spPr>
        <p:txBody>
          <a:bodyPr wrap="square" rtlCol="0">
            <a:spAutoFit/>
          </a:bodyPr>
          <a:lstStyle/>
          <a:p>
            <a:r>
              <a:rPr lang="en-US" sz="3200" dirty="0">
                <a:latin typeface="Lorin" panose="00000500000000000000" pitchFamily="2" charset="0"/>
              </a:rPr>
              <a:t>1. It was the “Third Day” (21)</a:t>
            </a:r>
          </a:p>
        </p:txBody>
      </p:sp>
      <p:sp>
        <p:nvSpPr>
          <p:cNvPr id="5" name="TextBox 4"/>
          <p:cNvSpPr txBox="1"/>
          <p:nvPr/>
        </p:nvSpPr>
        <p:spPr>
          <a:xfrm>
            <a:off x="2889848" y="1886309"/>
            <a:ext cx="8117457" cy="584775"/>
          </a:xfrm>
          <a:prstGeom prst="rect">
            <a:avLst/>
          </a:prstGeom>
          <a:solidFill>
            <a:srgbClr val="FFFFFF">
              <a:alpha val="60000"/>
            </a:srgbClr>
          </a:solidFill>
        </p:spPr>
        <p:txBody>
          <a:bodyPr wrap="square" rtlCol="0">
            <a:spAutoFit/>
          </a:bodyPr>
          <a:lstStyle/>
          <a:p>
            <a:r>
              <a:rPr lang="en-US" sz="3200" dirty="0">
                <a:latin typeface="Lorin" panose="00000500000000000000" pitchFamily="2" charset="0"/>
              </a:rPr>
              <a:t>2. The women amazed us (22-23)</a:t>
            </a:r>
          </a:p>
        </p:txBody>
      </p:sp>
      <p:sp>
        <p:nvSpPr>
          <p:cNvPr id="8" name="TextBox 7"/>
          <p:cNvSpPr txBox="1"/>
          <p:nvPr/>
        </p:nvSpPr>
        <p:spPr>
          <a:xfrm>
            <a:off x="2889849" y="2524663"/>
            <a:ext cx="8186468" cy="584775"/>
          </a:xfrm>
          <a:prstGeom prst="rect">
            <a:avLst/>
          </a:prstGeom>
          <a:solidFill>
            <a:srgbClr val="FFFFFF">
              <a:alpha val="60000"/>
            </a:srgbClr>
          </a:solidFill>
        </p:spPr>
        <p:txBody>
          <a:bodyPr wrap="square" rtlCol="0">
            <a:spAutoFit/>
          </a:bodyPr>
          <a:lstStyle/>
          <a:p>
            <a:r>
              <a:rPr lang="en-US" sz="3200" dirty="0">
                <a:latin typeface="Lorin" panose="00000500000000000000" pitchFamily="2" charset="0"/>
              </a:rPr>
              <a:t>3. Others went and said it was true (24)</a:t>
            </a:r>
          </a:p>
        </p:txBody>
      </p:sp>
      <p:sp>
        <p:nvSpPr>
          <p:cNvPr id="9" name="TextBox 8"/>
          <p:cNvSpPr txBox="1"/>
          <p:nvPr/>
        </p:nvSpPr>
        <p:spPr>
          <a:xfrm>
            <a:off x="2889849" y="3225221"/>
            <a:ext cx="8186468" cy="584775"/>
          </a:xfrm>
          <a:prstGeom prst="rect">
            <a:avLst/>
          </a:prstGeom>
          <a:solidFill>
            <a:srgbClr val="FFFFFF">
              <a:alpha val="60000"/>
            </a:srgbClr>
          </a:solidFill>
        </p:spPr>
        <p:txBody>
          <a:bodyPr wrap="square" rtlCol="0">
            <a:spAutoFit/>
          </a:bodyPr>
          <a:lstStyle/>
          <a:p>
            <a:r>
              <a:rPr lang="en-US" sz="3200" dirty="0">
                <a:latin typeface="Lorin" panose="00000500000000000000" pitchFamily="2" charset="0"/>
              </a:rPr>
              <a:t>4. Angels reported the same thing (23)</a:t>
            </a:r>
          </a:p>
        </p:txBody>
      </p:sp>
      <p:sp>
        <p:nvSpPr>
          <p:cNvPr id="6" name="TextBox 5"/>
          <p:cNvSpPr txBox="1"/>
          <p:nvPr/>
        </p:nvSpPr>
        <p:spPr>
          <a:xfrm>
            <a:off x="1276710" y="3925779"/>
            <a:ext cx="10515600" cy="2554545"/>
          </a:xfrm>
          <a:prstGeom prst="rect">
            <a:avLst/>
          </a:prstGeom>
          <a:solidFill>
            <a:srgbClr val="0000FF"/>
          </a:solidFill>
        </p:spPr>
        <p:txBody>
          <a:bodyPr wrap="square" rtlCol="0">
            <a:spAutoFit/>
          </a:bodyPr>
          <a:lstStyle/>
          <a:p>
            <a:r>
              <a:rPr lang="en-US" sz="3200" b="1"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Matthew 28:5-6 “The angel said to the women, “Do not be afraid; for I know that you are looking for Jesus who has been crucified.</a:t>
            </a:r>
            <a:r>
              <a:rPr lang="en-US" sz="3200" b="1" baseline="30000"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a:t>
            </a:r>
            <a:r>
              <a:rPr lang="en-US" sz="3200" b="1"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He is not here, for He has risen, just as He said. Come, see the place where He was lying.”</a:t>
            </a:r>
          </a:p>
        </p:txBody>
      </p:sp>
    </p:spTree>
    <p:extLst>
      <p:ext uri="{BB962C8B-B14F-4D97-AF65-F5344CB8AC3E}">
        <p14:creationId xmlns:p14="http://schemas.microsoft.com/office/powerpoint/2010/main" val="2897063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See the source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870" y="0"/>
            <a:ext cx="14142653" cy="698739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93298" y="120770"/>
            <a:ext cx="5865962" cy="584775"/>
          </a:xfrm>
          <a:prstGeom prst="rect">
            <a:avLst/>
          </a:prstGeom>
          <a:noFill/>
        </p:spPr>
        <p:txBody>
          <a:bodyPr wrap="square" rtlCol="0">
            <a:spAutoFit/>
          </a:bodyPr>
          <a:lstStyle/>
          <a:p>
            <a:r>
              <a:rPr lang="en-US" sz="3200" dirty="0">
                <a:solidFill>
                  <a:schemeClr val="bg1"/>
                </a:solidFill>
                <a:effectLst>
                  <a:outerShdw blurRad="38100" dist="38100" dir="2700000" algn="tl">
                    <a:srgbClr val="000000">
                      <a:alpha val="43137"/>
                    </a:srgbClr>
                  </a:outerShdw>
                </a:effectLst>
                <a:latin typeface="Lorin" panose="00000500000000000000" pitchFamily="2" charset="0"/>
              </a:rPr>
              <a:t>Disappointed…Discouraged</a:t>
            </a:r>
          </a:p>
        </p:txBody>
      </p:sp>
      <p:sp>
        <p:nvSpPr>
          <p:cNvPr id="3" name="TextBox 2"/>
          <p:cNvSpPr txBox="1"/>
          <p:nvPr/>
        </p:nvSpPr>
        <p:spPr>
          <a:xfrm>
            <a:off x="2678502" y="2158097"/>
            <a:ext cx="4261449" cy="1569660"/>
          </a:xfrm>
          <a:prstGeom prst="rect">
            <a:avLst/>
          </a:prstGeom>
          <a:solidFill>
            <a:srgbClr val="FFFFFF">
              <a:alpha val="60000"/>
            </a:srgbClr>
          </a:solidFill>
        </p:spPr>
        <p:txBody>
          <a:bodyPr wrap="square" rtlCol="0">
            <a:spAutoFit/>
          </a:bodyPr>
          <a:lstStyle/>
          <a:p>
            <a:pPr algn="ctr"/>
            <a:r>
              <a:rPr lang="en-US" sz="3200" b="1" dirty="0">
                <a:effectLst>
                  <a:outerShdw blurRad="38100" dist="38100" dir="2700000" algn="tl">
                    <a:srgbClr val="000000">
                      <a:alpha val="43137"/>
                    </a:srgbClr>
                  </a:outerShdw>
                </a:effectLst>
                <a:latin typeface="Maiandra GD" panose="020E0502030308020204" pitchFamily="34" charset="0"/>
              </a:rPr>
              <a:t>Four pieces of evidence, yet they walked home sad</a:t>
            </a:r>
          </a:p>
        </p:txBody>
      </p:sp>
    </p:spTree>
    <p:extLst>
      <p:ext uri="{BB962C8B-B14F-4D97-AF65-F5344CB8AC3E}">
        <p14:creationId xmlns:p14="http://schemas.microsoft.com/office/powerpoint/2010/main" val="925385491"/>
      </p:ext>
    </p:extLst>
  </p:cSld>
  <p:clrMapOvr>
    <a:masterClrMapping/>
  </p:clrMapOvr>
  <mc:AlternateContent xmlns:mc="http://schemas.openxmlformats.org/markup-compatibility/2006" xmlns:p14="http://schemas.microsoft.com/office/powerpoint/2010/main">
    <mc:Choice Requires="p14">
      <p:transition spd="slow" p14:dur="1200">
        <p14:prism dir="d"/>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520406"/>
            <a:ext cx="12192001" cy="9077146"/>
          </a:xfrm>
          <a:prstGeom prst="rect">
            <a:avLst/>
          </a:prstGeom>
        </p:spPr>
      </p:pic>
      <p:sp>
        <p:nvSpPr>
          <p:cNvPr id="4" name="TextBox 3"/>
          <p:cNvSpPr txBox="1"/>
          <p:nvPr/>
        </p:nvSpPr>
        <p:spPr>
          <a:xfrm>
            <a:off x="664233" y="4494363"/>
            <a:ext cx="11145329" cy="1323439"/>
          </a:xfrm>
          <a:prstGeom prst="rect">
            <a:avLst/>
          </a:prstGeom>
          <a:noFill/>
        </p:spPr>
        <p:txBody>
          <a:bodyPr wrap="square" rtlCol="0">
            <a:spAutoFit/>
          </a:bodyPr>
          <a:lstStyle/>
          <a:p>
            <a:pPr algn="ctr"/>
            <a:r>
              <a:rPr lang="en-US" sz="4000" dirty="0">
                <a:effectLst>
                  <a:outerShdw blurRad="38100" dist="38100" dir="2700000" algn="tl">
                    <a:srgbClr val="000000">
                      <a:alpha val="43137"/>
                    </a:srgbClr>
                  </a:outerShdw>
                </a:effectLst>
                <a:latin typeface="Cookie" pitchFamily="2" charset="0"/>
              </a:rPr>
              <a:t>Jesus explained Himself through Scriptures (27)</a:t>
            </a:r>
          </a:p>
        </p:txBody>
      </p:sp>
      <p:sp>
        <p:nvSpPr>
          <p:cNvPr id="5" name="TextBox 4"/>
          <p:cNvSpPr txBox="1"/>
          <p:nvPr/>
        </p:nvSpPr>
        <p:spPr>
          <a:xfrm>
            <a:off x="1544128" y="854015"/>
            <a:ext cx="7651630" cy="584775"/>
          </a:xfrm>
          <a:prstGeom prst="rect">
            <a:avLst/>
          </a:prstGeom>
          <a:solidFill>
            <a:schemeClr val="bg1"/>
          </a:solidFill>
        </p:spPr>
        <p:txBody>
          <a:bodyPr wrap="square" rtlCol="0">
            <a:spAutoFit/>
          </a:bodyPr>
          <a:lstStyle/>
          <a:p>
            <a:r>
              <a:rPr lang="en-US" sz="3200" dirty="0">
                <a:latin typeface="Tahoma" panose="020B0604030504040204" pitchFamily="34" charset="0"/>
                <a:ea typeface="Tahoma" panose="020B0604030504040204" pitchFamily="34" charset="0"/>
                <a:cs typeface="Tahoma" panose="020B0604030504040204" pitchFamily="34" charset="0"/>
              </a:rPr>
              <a:t>Jesus did not preform a miracle</a:t>
            </a:r>
          </a:p>
        </p:txBody>
      </p:sp>
      <p:sp>
        <p:nvSpPr>
          <p:cNvPr id="7" name="TextBox 6"/>
          <p:cNvSpPr txBox="1"/>
          <p:nvPr/>
        </p:nvSpPr>
        <p:spPr>
          <a:xfrm>
            <a:off x="1544128" y="1549879"/>
            <a:ext cx="7651630" cy="584775"/>
          </a:xfrm>
          <a:prstGeom prst="rect">
            <a:avLst/>
          </a:prstGeom>
          <a:solidFill>
            <a:schemeClr val="bg1"/>
          </a:solidFill>
        </p:spPr>
        <p:txBody>
          <a:bodyPr wrap="square" rtlCol="0">
            <a:spAutoFit/>
          </a:bodyPr>
          <a:lstStyle/>
          <a:p>
            <a:r>
              <a:rPr lang="en-US" sz="3200" dirty="0">
                <a:latin typeface="Tahoma" panose="020B0604030504040204" pitchFamily="34" charset="0"/>
                <a:ea typeface="Tahoma" panose="020B0604030504040204" pitchFamily="34" charset="0"/>
                <a:cs typeface="Tahoma" panose="020B0604030504040204" pitchFamily="34" charset="0"/>
              </a:rPr>
              <a:t>Jesus did not show the nail prints</a:t>
            </a:r>
          </a:p>
        </p:txBody>
      </p:sp>
    </p:spTree>
    <p:extLst>
      <p:ext uri="{BB962C8B-B14F-4D97-AF65-F5344CB8AC3E}">
        <p14:creationId xmlns:p14="http://schemas.microsoft.com/office/powerpoint/2010/main" val="2318854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520406"/>
            <a:ext cx="12192001" cy="9077146"/>
          </a:xfrm>
          <a:prstGeom prst="rect">
            <a:avLst/>
          </a:prstGeom>
        </p:spPr>
      </p:pic>
      <p:sp>
        <p:nvSpPr>
          <p:cNvPr id="4" name="TextBox 3"/>
          <p:cNvSpPr txBox="1"/>
          <p:nvPr/>
        </p:nvSpPr>
        <p:spPr>
          <a:xfrm>
            <a:off x="664233" y="4494363"/>
            <a:ext cx="11145329" cy="1323439"/>
          </a:xfrm>
          <a:prstGeom prst="rect">
            <a:avLst/>
          </a:prstGeom>
          <a:noFill/>
        </p:spPr>
        <p:txBody>
          <a:bodyPr wrap="square" rtlCol="0">
            <a:spAutoFit/>
          </a:bodyPr>
          <a:lstStyle/>
          <a:p>
            <a:pPr algn="ctr"/>
            <a:r>
              <a:rPr lang="en-US" sz="4000" dirty="0">
                <a:effectLst>
                  <a:outerShdw blurRad="38100" dist="38100" dir="2700000" algn="tl">
                    <a:srgbClr val="000000">
                      <a:alpha val="43137"/>
                    </a:srgbClr>
                  </a:outerShdw>
                </a:effectLst>
                <a:latin typeface="Cookie" pitchFamily="2" charset="0"/>
              </a:rPr>
              <a:t>Jesus explained Himself through Scriptures (27)</a:t>
            </a:r>
          </a:p>
        </p:txBody>
      </p:sp>
      <p:sp>
        <p:nvSpPr>
          <p:cNvPr id="5" name="TextBox 4"/>
          <p:cNvSpPr txBox="1"/>
          <p:nvPr/>
        </p:nvSpPr>
        <p:spPr>
          <a:xfrm>
            <a:off x="664233" y="621102"/>
            <a:ext cx="10800272" cy="3539430"/>
          </a:xfrm>
          <a:prstGeom prst="rect">
            <a:avLst/>
          </a:prstGeom>
          <a:solidFill>
            <a:schemeClr val="bg1"/>
          </a:solidFill>
        </p:spPr>
        <p:txBody>
          <a:bodyPr wrap="square" rtlCol="0">
            <a:spAutoFit/>
          </a:bodyPr>
          <a:lstStyle/>
          <a:p>
            <a:r>
              <a:rPr lang="en-US" sz="3200" b="1" dirty="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Deuteronomy 18:18-19 “I will raise up a prophet from among their countrymen like you, and I will put My words in his mouth, and he shall speak to them all that I command him.</a:t>
            </a:r>
            <a:r>
              <a:rPr lang="en-US" sz="3200" b="1" baseline="30000" dirty="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a:t>
            </a:r>
            <a:r>
              <a:rPr lang="en-US" sz="3200" b="1" dirty="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It shall come about that whoever will not listen to My words which he shall speak in My name, I Myself will require </a:t>
            </a:r>
            <a:r>
              <a:rPr lang="en-US" sz="3200" b="1" i="1" dirty="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it</a:t>
            </a:r>
            <a:r>
              <a:rPr lang="en-US" sz="3200" b="1" dirty="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of him</a:t>
            </a:r>
            <a:r>
              <a:rPr lang="en-US" sz="3200" dirty="0">
                <a:latin typeface="Tahoma" panose="020B0604030504040204" pitchFamily="34" charset="0"/>
                <a:ea typeface="Tahoma" panose="020B0604030504040204" pitchFamily="34" charset="0"/>
                <a:cs typeface="Tahoma" panose="020B0604030504040204" pitchFamily="34" charset="0"/>
              </a:rPr>
              <a:t>.</a:t>
            </a:r>
          </a:p>
        </p:txBody>
      </p:sp>
    </p:spTree>
    <p:extLst>
      <p:ext uri="{BB962C8B-B14F-4D97-AF65-F5344CB8AC3E}">
        <p14:creationId xmlns:p14="http://schemas.microsoft.com/office/powerpoint/2010/main" val="2810037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520406"/>
            <a:ext cx="12192001" cy="9077146"/>
          </a:xfrm>
          <a:prstGeom prst="rect">
            <a:avLst/>
          </a:prstGeom>
        </p:spPr>
      </p:pic>
      <p:sp>
        <p:nvSpPr>
          <p:cNvPr id="4" name="TextBox 3"/>
          <p:cNvSpPr txBox="1"/>
          <p:nvPr/>
        </p:nvSpPr>
        <p:spPr>
          <a:xfrm>
            <a:off x="664233" y="4494363"/>
            <a:ext cx="11145329" cy="1323439"/>
          </a:xfrm>
          <a:prstGeom prst="rect">
            <a:avLst/>
          </a:prstGeom>
          <a:noFill/>
        </p:spPr>
        <p:txBody>
          <a:bodyPr wrap="square" rtlCol="0">
            <a:spAutoFit/>
          </a:bodyPr>
          <a:lstStyle/>
          <a:p>
            <a:pPr algn="ctr"/>
            <a:r>
              <a:rPr lang="en-US" sz="4000" dirty="0">
                <a:effectLst>
                  <a:outerShdw blurRad="38100" dist="38100" dir="2700000" algn="tl">
                    <a:srgbClr val="000000">
                      <a:alpha val="43137"/>
                    </a:srgbClr>
                  </a:outerShdw>
                </a:effectLst>
                <a:latin typeface="Cookie" pitchFamily="2" charset="0"/>
              </a:rPr>
              <a:t>Jesus explained Himself through Scriptures (27)</a:t>
            </a:r>
          </a:p>
        </p:txBody>
      </p:sp>
      <p:sp>
        <p:nvSpPr>
          <p:cNvPr id="5" name="TextBox 4"/>
          <p:cNvSpPr txBox="1"/>
          <p:nvPr/>
        </p:nvSpPr>
        <p:spPr>
          <a:xfrm>
            <a:off x="836761" y="1308436"/>
            <a:ext cx="10800272" cy="1569660"/>
          </a:xfrm>
          <a:prstGeom prst="rect">
            <a:avLst/>
          </a:prstGeom>
          <a:solidFill>
            <a:schemeClr val="bg1"/>
          </a:solidFill>
        </p:spPr>
        <p:txBody>
          <a:bodyPr wrap="square" rtlCol="0">
            <a:spAutoFit/>
          </a:bodyPr>
          <a:lstStyle/>
          <a:p>
            <a:r>
              <a:rPr lang="en-US" sz="3200" b="1" dirty="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Isaiah 7:14 “Therefore the Lord Himself will give you a sign: Behold, a virgin will be with child and bear a son, and she will call His name Immanuel.”</a:t>
            </a:r>
          </a:p>
        </p:txBody>
      </p:sp>
    </p:spTree>
    <p:extLst>
      <p:ext uri="{BB962C8B-B14F-4D97-AF65-F5344CB8AC3E}">
        <p14:creationId xmlns:p14="http://schemas.microsoft.com/office/powerpoint/2010/main" val="33607257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520406"/>
            <a:ext cx="12192001" cy="9077146"/>
          </a:xfrm>
          <a:prstGeom prst="rect">
            <a:avLst/>
          </a:prstGeom>
        </p:spPr>
      </p:pic>
      <p:sp>
        <p:nvSpPr>
          <p:cNvPr id="4" name="TextBox 3"/>
          <p:cNvSpPr txBox="1"/>
          <p:nvPr/>
        </p:nvSpPr>
        <p:spPr>
          <a:xfrm>
            <a:off x="664233" y="4494363"/>
            <a:ext cx="11145329" cy="1323439"/>
          </a:xfrm>
          <a:prstGeom prst="rect">
            <a:avLst/>
          </a:prstGeom>
          <a:noFill/>
        </p:spPr>
        <p:txBody>
          <a:bodyPr wrap="square" rtlCol="0">
            <a:spAutoFit/>
          </a:bodyPr>
          <a:lstStyle/>
          <a:p>
            <a:pPr algn="ctr"/>
            <a:r>
              <a:rPr lang="en-US" sz="4000" dirty="0">
                <a:effectLst>
                  <a:outerShdw blurRad="38100" dist="38100" dir="2700000" algn="tl">
                    <a:srgbClr val="000000">
                      <a:alpha val="43137"/>
                    </a:srgbClr>
                  </a:outerShdw>
                </a:effectLst>
                <a:latin typeface="Cookie" pitchFamily="2" charset="0"/>
              </a:rPr>
              <a:t>Jesus explained Himself through Scriptures (27)</a:t>
            </a:r>
          </a:p>
        </p:txBody>
      </p:sp>
      <p:sp>
        <p:nvSpPr>
          <p:cNvPr id="5" name="TextBox 4"/>
          <p:cNvSpPr txBox="1"/>
          <p:nvPr/>
        </p:nvSpPr>
        <p:spPr>
          <a:xfrm>
            <a:off x="664233" y="621102"/>
            <a:ext cx="10800272" cy="4031873"/>
          </a:xfrm>
          <a:prstGeom prst="rect">
            <a:avLst/>
          </a:prstGeom>
          <a:solidFill>
            <a:schemeClr val="bg1"/>
          </a:solidFill>
        </p:spPr>
        <p:txBody>
          <a:bodyPr wrap="square" rtlCol="0">
            <a:spAutoFit/>
          </a:bodyPr>
          <a:lstStyle/>
          <a:p>
            <a:r>
              <a:rPr lang="en-US" sz="3200" b="1" dirty="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Isaiah 9:6-7 “For a child will be born to us, a son will be given to us; and the government will rest on His shoulders; and His name will be called Wonderful Counselor, Mighty God, Eternal Father, Prince of Peace…on the throne of David and over his kingdom to establish it and uphold it with justice and righteousness from then on and forevermore.”</a:t>
            </a:r>
          </a:p>
        </p:txBody>
      </p:sp>
    </p:spTree>
    <p:extLst>
      <p:ext uri="{BB962C8B-B14F-4D97-AF65-F5344CB8AC3E}">
        <p14:creationId xmlns:p14="http://schemas.microsoft.com/office/powerpoint/2010/main" val="24702849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520406"/>
            <a:ext cx="12192001" cy="9077146"/>
          </a:xfrm>
          <a:prstGeom prst="rect">
            <a:avLst/>
          </a:prstGeom>
        </p:spPr>
      </p:pic>
      <p:sp>
        <p:nvSpPr>
          <p:cNvPr id="4" name="TextBox 3"/>
          <p:cNvSpPr txBox="1"/>
          <p:nvPr/>
        </p:nvSpPr>
        <p:spPr>
          <a:xfrm>
            <a:off x="664233" y="4494363"/>
            <a:ext cx="11145329" cy="1323439"/>
          </a:xfrm>
          <a:prstGeom prst="rect">
            <a:avLst/>
          </a:prstGeom>
          <a:noFill/>
        </p:spPr>
        <p:txBody>
          <a:bodyPr wrap="square" rtlCol="0">
            <a:spAutoFit/>
          </a:bodyPr>
          <a:lstStyle/>
          <a:p>
            <a:pPr algn="ctr"/>
            <a:r>
              <a:rPr lang="en-US" sz="4000" dirty="0">
                <a:effectLst>
                  <a:outerShdw blurRad="38100" dist="38100" dir="2700000" algn="tl">
                    <a:srgbClr val="000000">
                      <a:alpha val="43137"/>
                    </a:srgbClr>
                  </a:outerShdw>
                </a:effectLst>
                <a:latin typeface="Cookie" pitchFamily="2" charset="0"/>
              </a:rPr>
              <a:t>Jesus explained Himself through Scriptures (27)</a:t>
            </a:r>
          </a:p>
        </p:txBody>
      </p:sp>
      <p:sp>
        <p:nvSpPr>
          <p:cNvPr id="5" name="TextBox 4"/>
          <p:cNvSpPr txBox="1"/>
          <p:nvPr/>
        </p:nvSpPr>
        <p:spPr>
          <a:xfrm>
            <a:off x="664233" y="621102"/>
            <a:ext cx="10800272" cy="2062103"/>
          </a:xfrm>
          <a:prstGeom prst="rect">
            <a:avLst/>
          </a:prstGeom>
          <a:solidFill>
            <a:schemeClr val="bg1"/>
          </a:solidFill>
        </p:spPr>
        <p:txBody>
          <a:bodyPr wrap="square" rtlCol="0">
            <a:spAutoFit/>
          </a:bodyPr>
          <a:lstStyle/>
          <a:p>
            <a:r>
              <a:rPr lang="en-US" sz="3200" b="1" dirty="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Isaiah 53:5 “But He was pierced through for our transgressions, He was crushed for our iniquities; the chastening for our well-being fell upon Him, and by His scourging we are healed.”</a:t>
            </a:r>
          </a:p>
        </p:txBody>
      </p:sp>
    </p:spTree>
    <p:extLst>
      <p:ext uri="{BB962C8B-B14F-4D97-AF65-F5344CB8AC3E}">
        <p14:creationId xmlns:p14="http://schemas.microsoft.com/office/powerpoint/2010/main" val="11294238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descr="Premium Vector | Happy business man celebrating victory by jump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3683" y="2639683"/>
            <a:ext cx="4606506" cy="4606506"/>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Freedom Man Vector Images (over 28,0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32048" y="-261772"/>
            <a:ext cx="4259952" cy="447473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21103" y="405442"/>
            <a:ext cx="8790316" cy="1077218"/>
          </a:xfrm>
          <a:prstGeom prst="rect">
            <a:avLst/>
          </a:prstGeom>
          <a:noFill/>
        </p:spPr>
        <p:txBody>
          <a:bodyPr wrap="square" rtlCol="0">
            <a:spAutoFit/>
          </a:bodyPr>
          <a:lstStyle/>
          <a:p>
            <a:r>
              <a:rPr lang="en-US" sz="3200" dirty="0">
                <a:latin typeface="Lorin" panose="00000500000000000000" pitchFamily="2" charset="0"/>
              </a:rPr>
              <a:t>The sadness was replaced with a burning 	within them</a:t>
            </a:r>
          </a:p>
        </p:txBody>
      </p:sp>
      <p:sp>
        <p:nvSpPr>
          <p:cNvPr id="6" name="TextBox 5"/>
          <p:cNvSpPr txBox="1"/>
          <p:nvPr/>
        </p:nvSpPr>
        <p:spPr>
          <a:xfrm>
            <a:off x="497458" y="1975597"/>
            <a:ext cx="8790316" cy="584775"/>
          </a:xfrm>
          <a:prstGeom prst="rect">
            <a:avLst/>
          </a:prstGeom>
          <a:noFill/>
        </p:spPr>
        <p:txBody>
          <a:bodyPr wrap="square" rtlCol="0">
            <a:spAutoFit/>
          </a:bodyPr>
          <a:lstStyle/>
          <a:p>
            <a:r>
              <a:rPr lang="en-US" sz="3200" dirty="0">
                <a:latin typeface="Lorin" panose="00000500000000000000" pitchFamily="2" charset="0"/>
              </a:rPr>
              <a:t>Joy and excitement filled their hearts</a:t>
            </a:r>
          </a:p>
        </p:txBody>
      </p:sp>
    </p:spTree>
    <p:extLst>
      <p:ext uri="{BB962C8B-B14F-4D97-AF65-F5344CB8AC3E}">
        <p14:creationId xmlns:p14="http://schemas.microsoft.com/office/powerpoint/2010/main" val="1493569993"/>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path with fence lin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422038" cy="7744027"/>
          </a:xfrm>
          <a:prstGeom prst="rect">
            <a:avLst/>
          </a:prstGeom>
          <a:noFill/>
          <a:ln>
            <a:noFill/>
          </a:ln>
          <a:effectLst>
            <a:outerShdw blurRad="292100" dist="139700" dir="2700000" algn="ctr" rotWithShape="0">
              <a:srgbClr val="000000">
                <a:alpha val="64999"/>
              </a:srgbClr>
            </a:outerShdw>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round/>
                <a:headEnd/>
                <a:tailEnd/>
              </a14:hiddenLine>
            </a:ext>
          </a:extLst>
        </p:spPr>
      </p:pic>
      <p:pic>
        <p:nvPicPr>
          <p:cNvPr id="6" name="Picture 2" descr="path with fence lin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50365" y="785005"/>
            <a:ext cx="8497020" cy="5297130"/>
          </a:xfrm>
          <a:prstGeom prst="rect">
            <a:avLst/>
          </a:prstGeom>
          <a:noFill/>
          <a:ln>
            <a:noFill/>
          </a:ln>
          <a:effectLst>
            <a:outerShdw blurRad="292100" dist="139700" dir="2700000" algn="ctr" rotWithShape="0">
              <a:srgbClr val="000000">
                <a:alpha val="64999"/>
              </a:srgbClr>
            </a:outerShdw>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round/>
                <a:headEnd/>
                <a:tailEnd/>
              </a14:hiddenLine>
            </a:ext>
          </a:extLst>
        </p:spPr>
      </p:pic>
      <p:sp>
        <p:nvSpPr>
          <p:cNvPr id="2" name="TextBox 1"/>
          <p:cNvSpPr txBox="1"/>
          <p:nvPr/>
        </p:nvSpPr>
        <p:spPr>
          <a:xfrm>
            <a:off x="2291752" y="905922"/>
            <a:ext cx="8790316" cy="584775"/>
          </a:xfrm>
          <a:prstGeom prst="rect">
            <a:avLst/>
          </a:prstGeom>
          <a:noFill/>
        </p:spPr>
        <p:txBody>
          <a:bodyPr wrap="square" rtlCol="0">
            <a:spAutoFit/>
          </a:bodyPr>
          <a:lstStyle/>
          <a:p>
            <a:r>
              <a:rPr lang="en-US" sz="3200" dirty="0">
                <a:latin typeface="Lorin" panose="00000500000000000000" pitchFamily="2" charset="0"/>
              </a:rPr>
              <a:t>It was more than facts, it was faith</a:t>
            </a:r>
          </a:p>
        </p:txBody>
      </p:sp>
      <p:sp>
        <p:nvSpPr>
          <p:cNvPr id="3" name="TextBox 2"/>
          <p:cNvSpPr txBox="1"/>
          <p:nvPr/>
        </p:nvSpPr>
        <p:spPr>
          <a:xfrm>
            <a:off x="2291752" y="1662171"/>
            <a:ext cx="8790316" cy="584775"/>
          </a:xfrm>
          <a:prstGeom prst="rect">
            <a:avLst/>
          </a:prstGeom>
          <a:noFill/>
        </p:spPr>
        <p:txBody>
          <a:bodyPr wrap="square" rtlCol="0">
            <a:spAutoFit/>
          </a:bodyPr>
          <a:lstStyle/>
          <a:p>
            <a:r>
              <a:rPr lang="en-US" sz="3200" dirty="0">
                <a:latin typeface="Lorin" panose="00000500000000000000" pitchFamily="2" charset="0"/>
              </a:rPr>
              <a:t>It was more than details, it was life</a:t>
            </a:r>
          </a:p>
        </p:txBody>
      </p:sp>
      <p:sp>
        <p:nvSpPr>
          <p:cNvPr id="4" name="TextBox 3"/>
          <p:cNvSpPr txBox="1"/>
          <p:nvPr/>
        </p:nvSpPr>
        <p:spPr>
          <a:xfrm>
            <a:off x="1850365" y="2915728"/>
            <a:ext cx="8497020" cy="2062103"/>
          </a:xfrm>
          <a:prstGeom prst="rect">
            <a:avLst/>
          </a:prstGeom>
          <a:solidFill>
            <a:srgbClr val="FFFFFF">
              <a:alpha val="60000"/>
            </a:srgbClr>
          </a:solidFill>
        </p:spPr>
        <p:txBody>
          <a:bodyPr wrap="square" rtlCol="0">
            <a:spAutoFit/>
          </a:bodyPr>
          <a:lstStyle/>
          <a:p>
            <a:pPr algn="ctr"/>
            <a:r>
              <a:rPr lang="en-US" sz="3200" b="1" dirty="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Luke 24:33 “And they arose that very hour and returned to Jerusalem and found gathered together the eleven and those who were with them.”</a:t>
            </a:r>
          </a:p>
        </p:txBody>
      </p:sp>
    </p:spTree>
    <p:extLst>
      <p:ext uri="{BB962C8B-B14F-4D97-AF65-F5344CB8AC3E}">
        <p14:creationId xmlns:p14="http://schemas.microsoft.com/office/powerpoint/2010/main" val="3397326789"/>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8128000"/>
          </a:xfrm>
          <a:prstGeom prst="rect">
            <a:avLst/>
          </a:prstGeom>
        </p:spPr>
      </p:pic>
      <p:sp>
        <p:nvSpPr>
          <p:cNvPr id="2" name="TextBox 1"/>
          <p:cNvSpPr txBox="1"/>
          <p:nvPr/>
        </p:nvSpPr>
        <p:spPr>
          <a:xfrm>
            <a:off x="888521" y="1466491"/>
            <a:ext cx="6340415" cy="4524315"/>
          </a:xfrm>
          <a:prstGeom prst="rect">
            <a:avLst/>
          </a:prstGeom>
          <a:solidFill>
            <a:srgbClr val="FFFFFF">
              <a:alpha val="60000"/>
            </a:srgbClr>
          </a:solidFill>
        </p:spPr>
        <p:txBody>
          <a:bodyPr wrap="square" rtlCol="0">
            <a:spAutoFit/>
          </a:bodyPr>
          <a:lstStyle/>
          <a:p>
            <a:r>
              <a:rPr lang="en-US" sz="3200" b="1" dirty="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Mark 16:12-13 “And after that He appeared in a different form to two of them, while they were walking along on their way to the country. And they went away and reported it to the others, but they did not believe them either.”</a:t>
            </a:r>
          </a:p>
        </p:txBody>
      </p:sp>
    </p:spTree>
    <p:extLst>
      <p:ext uri="{BB962C8B-B14F-4D97-AF65-F5344CB8AC3E}">
        <p14:creationId xmlns:p14="http://schemas.microsoft.com/office/powerpoint/2010/main" val="356856412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See the source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14172"/>
            <a:ext cx="12304808" cy="76905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3453797"/>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8128000"/>
          </a:xfrm>
          <a:prstGeom prst="rect">
            <a:avLst/>
          </a:prstGeom>
        </p:spPr>
      </p:pic>
      <p:sp>
        <p:nvSpPr>
          <p:cNvPr id="2" name="TextBox 1"/>
          <p:cNvSpPr txBox="1"/>
          <p:nvPr/>
        </p:nvSpPr>
        <p:spPr>
          <a:xfrm>
            <a:off x="5486399" y="24276"/>
            <a:ext cx="10898038" cy="707886"/>
          </a:xfrm>
          <a:prstGeom prst="rect">
            <a:avLst/>
          </a:prstGeom>
          <a:noFill/>
        </p:spPr>
        <p:txBody>
          <a:bodyPr wrap="square" rtlCol="0">
            <a:spAutoFit/>
          </a:bodyPr>
          <a:lstStyle/>
          <a:p>
            <a:r>
              <a:rPr lang="en-US" sz="4000" dirty="0">
                <a:solidFill>
                  <a:schemeClr val="bg1"/>
                </a:solidFill>
                <a:effectLst>
                  <a:outerShdw blurRad="38100" dist="38100" dir="2700000" algn="tl">
                    <a:srgbClr val="000000">
                      <a:alpha val="43137"/>
                    </a:srgbClr>
                  </a:outerShdw>
                </a:effectLst>
                <a:latin typeface="Cookie" pitchFamily="2" charset="0"/>
              </a:rPr>
              <a:t>Six Foundation Stones</a:t>
            </a:r>
          </a:p>
        </p:txBody>
      </p:sp>
      <p:sp>
        <p:nvSpPr>
          <p:cNvPr id="3" name="TextBox 2"/>
          <p:cNvSpPr txBox="1"/>
          <p:nvPr/>
        </p:nvSpPr>
        <p:spPr>
          <a:xfrm>
            <a:off x="883711" y="1003650"/>
            <a:ext cx="3547612" cy="1569660"/>
          </a:xfrm>
          <a:prstGeom prst="rect">
            <a:avLst/>
          </a:prstGeom>
          <a:noFill/>
        </p:spPr>
        <p:txBody>
          <a:bodyPr wrap="square" rtlCol="0">
            <a:spAutoFit/>
          </a:bodyPr>
          <a:lstStyle/>
          <a:p>
            <a:r>
              <a:rPr lang="en-US" sz="3200" dirty="0"/>
              <a:t>1. God will not give you more than you can handle</a:t>
            </a:r>
          </a:p>
        </p:txBody>
      </p:sp>
      <p:sp>
        <p:nvSpPr>
          <p:cNvPr id="4" name="TextBox 3"/>
          <p:cNvSpPr txBox="1"/>
          <p:nvPr/>
        </p:nvSpPr>
        <p:spPr>
          <a:xfrm>
            <a:off x="4659592" y="2000665"/>
            <a:ext cx="7034178" cy="4524315"/>
          </a:xfrm>
          <a:prstGeom prst="rect">
            <a:avLst/>
          </a:prstGeom>
          <a:solidFill>
            <a:srgbClr val="FFFFFF">
              <a:alpha val="60000"/>
            </a:srgbClr>
          </a:solidFill>
        </p:spPr>
        <p:txBody>
          <a:bodyPr wrap="square" rtlCol="0">
            <a:spAutoFit/>
          </a:bodyPr>
          <a:lstStyle/>
          <a:p>
            <a:r>
              <a:rPr lang="en-US" sz="3200" b="1" dirty="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1 Corinthians 10:13 “No temptation has overtaken you but such as is common to man; and God is faithful, who will not allow you to be tempted beyond what you are able, but with the temptation will provide the way of escape also, so that you will be able to endure it.</a:t>
            </a:r>
          </a:p>
        </p:txBody>
      </p:sp>
      <p:sp>
        <p:nvSpPr>
          <p:cNvPr id="6" name="Oval 5"/>
          <p:cNvSpPr/>
          <p:nvPr/>
        </p:nvSpPr>
        <p:spPr>
          <a:xfrm>
            <a:off x="958362" y="3745524"/>
            <a:ext cx="2417884" cy="223324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1301261" y="4150325"/>
            <a:ext cx="1732085" cy="1200329"/>
          </a:xfrm>
          <a:prstGeom prst="rect">
            <a:avLst/>
          </a:prstGeom>
          <a:noFill/>
        </p:spPr>
        <p:txBody>
          <a:bodyPr wrap="square" rtlCol="0">
            <a:spAutoFit/>
          </a:bodyPr>
          <a:lstStyle/>
          <a:p>
            <a:pPr algn="ctr"/>
            <a:r>
              <a:rPr lang="en-US" sz="3600" dirty="0">
                <a:solidFill>
                  <a:schemeClr val="bg1"/>
                </a:solidFill>
                <a:effectLst>
                  <a:outerShdw blurRad="38100" dist="38100" dir="2700000" algn="tl">
                    <a:srgbClr val="000000">
                      <a:alpha val="43137"/>
                    </a:srgbClr>
                  </a:outerShdw>
                </a:effectLst>
                <a:latin typeface="CAC Logo Alternate" panose="000B0604020202020204" pitchFamily="34" charset="0"/>
              </a:rPr>
              <a:t>God’s got this</a:t>
            </a:r>
          </a:p>
        </p:txBody>
      </p:sp>
    </p:spTree>
    <p:extLst>
      <p:ext uri="{BB962C8B-B14F-4D97-AF65-F5344CB8AC3E}">
        <p14:creationId xmlns:p14="http://schemas.microsoft.com/office/powerpoint/2010/main" val="2232901525"/>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6" grpId="0" animBg="1"/>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8128000"/>
          </a:xfrm>
          <a:prstGeom prst="rect">
            <a:avLst/>
          </a:prstGeom>
        </p:spPr>
      </p:pic>
      <p:sp>
        <p:nvSpPr>
          <p:cNvPr id="2" name="TextBox 1"/>
          <p:cNvSpPr txBox="1"/>
          <p:nvPr/>
        </p:nvSpPr>
        <p:spPr>
          <a:xfrm>
            <a:off x="5486399" y="24276"/>
            <a:ext cx="10898038" cy="707886"/>
          </a:xfrm>
          <a:prstGeom prst="rect">
            <a:avLst/>
          </a:prstGeom>
          <a:noFill/>
        </p:spPr>
        <p:txBody>
          <a:bodyPr wrap="square" rtlCol="0">
            <a:spAutoFit/>
          </a:bodyPr>
          <a:lstStyle/>
          <a:p>
            <a:r>
              <a:rPr lang="en-US" sz="4000" dirty="0">
                <a:solidFill>
                  <a:schemeClr val="bg1"/>
                </a:solidFill>
                <a:effectLst>
                  <a:outerShdw blurRad="38100" dist="38100" dir="2700000" algn="tl">
                    <a:srgbClr val="000000">
                      <a:alpha val="43137"/>
                    </a:srgbClr>
                  </a:outerShdw>
                </a:effectLst>
                <a:latin typeface="Cookie" pitchFamily="2" charset="0"/>
              </a:rPr>
              <a:t>Six Foundation Stones</a:t>
            </a:r>
          </a:p>
        </p:txBody>
      </p:sp>
      <p:sp>
        <p:nvSpPr>
          <p:cNvPr id="3" name="TextBox 2"/>
          <p:cNvSpPr txBox="1"/>
          <p:nvPr/>
        </p:nvSpPr>
        <p:spPr>
          <a:xfrm>
            <a:off x="883711" y="1003650"/>
            <a:ext cx="3547612" cy="584775"/>
          </a:xfrm>
          <a:prstGeom prst="rect">
            <a:avLst/>
          </a:prstGeom>
          <a:noFill/>
        </p:spPr>
        <p:txBody>
          <a:bodyPr wrap="square" rtlCol="0">
            <a:spAutoFit/>
          </a:bodyPr>
          <a:lstStyle/>
          <a:p>
            <a:r>
              <a:rPr lang="en-US" sz="3200" dirty="0"/>
              <a:t>2. God is with you</a:t>
            </a:r>
          </a:p>
        </p:txBody>
      </p:sp>
      <p:sp>
        <p:nvSpPr>
          <p:cNvPr id="4" name="TextBox 3"/>
          <p:cNvSpPr txBox="1"/>
          <p:nvPr/>
        </p:nvSpPr>
        <p:spPr>
          <a:xfrm>
            <a:off x="4659592" y="2000665"/>
            <a:ext cx="7034178" cy="2554545"/>
          </a:xfrm>
          <a:prstGeom prst="rect">
            <a:avLst/>
          </a:prstGeom>
          <a:solidFill>
            <a:srgbClr val="FFFFFF">
              <a:alpha val="60000"/>
            </a:srgbClr>
          </a:solidFill>
        </p:spPr>
        <p:txBody>
          <a:bodyPr wrap="square" rtlCol="0">
            <a:spAutoFit/>
          </a:bodyPr>
          <a:lstStyle/>
          <a:p>
            <a:r>
              <a:rPr lang="en-US" sz="3200" b="1" dirty="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Psalms 23:4 “Even though I walk through the valley of the shadow of death, I fear no evil, for You are with me; Your rod and Your staff, they comfort me.”</a:t>
            </a:r>
          </a:p>
        </p:txBody>
      </p:sp>
      <p:sp>
        <p:nvSpPr>
          <p:cNvPr id="6" name="Oval 5"/>
          <p:cNvSpPr/>
          <p:nvPr/>
        </p:nvSpPr>
        <p:spPr>
          <a:xfrm>
            <a:off x="958362" y="3745524"/>
            <a:ext cx="2417884" cy="223324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1301261" y="4150325"/>
            <a:ext cx="1732085" cy="1200329"/>
          </a:xfrm>
          <a:prstGeom prst="rect">
            <a:avLst/>
          </a:prstGeom>
          <a:noFill/>
        </p:spPr>
        <p:txBody>
          <a:bodyPr wrap="square" rtlCol="0">
            <a:spAutoFit/>
          </a:bodyPr>
          <a:lstStyle/>
          <a:p>
            <a:pPr algn="ctr"/>
            <a:r>
              <a:rPr lang="en-US" sz="3600" dirty="0">
                <a:solidFill>
                  <a:schemeClr val="bg1"/>
                </a:solidFill>
                <a:effectLst>
                  <a:outerShdw blurRad="38100" dist="38100" dir="2700000" algn="tl">
                    <a:srgbClr val="000000">
                      <a:alpha val="43137"/>
                    </a:srgbClr>
                  </a:outerShdw>
                </a:effectLst>
                <a:latin typeface="CAC Logo Alternate" panose="000B0604020202020204" pitchFamily="34" charset="0"/>
              </a:rPr>
              <a:t>God’s got this</a:t>
            </a:r>
          </a:p>
        </p:txBody>
      </p:sp>
    </p:spTree>
    <p:extLst>
      <p:ext uri="{BB962C8B-B14F-4D97-AF65-F5344CB8AC3E}">
        <p14:creationId xmlns:p14="http://schemas.microsoft.com/office/powerpoint/2010/main" val="2377336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8128000"/>
          </a:xfrm>
          <a:prstGeom prst="rect">
            <a:avLst/>
          </a:prstGeom>
        </p:spPr>
      </p:pic>
      <p:sp>
        <p:nvSpPr>
          <p:cNvPr id="2" name="TextBox 1"/>
          <p:cNvSpPr txBox="1"/>
          <p:nvPr/>
        </p:nvSpPr>
        <p:spPr>
          <a:xfrm>
            <a:off x="5486399" y="24276"/>
            <a:ext cx="10898038" cy="707886"/>
          </a:xfrm>
          <a:prstGeom prst="rect">
            <a:avLst/>
          </a:prstGeom>
          <a:noFill/>
        </p:spPr>
        <p:txBody>
          <a:bodyPr wrap="square" rtlCol="0">
            <a:spAutoFit/>
          </a:bodyPr>
          <a:lstStyle/>
          <a:p>
            <a:r>
              <a:rPr lang="en-US" sz="4000" dirty="0">
                <a:solidFill>
                  <a:schemeClr val="bg1"/>
                </a:solidFill>
                <a:effectLst>
                  <a:outerShdw blurRad="38100" dist="38100" dir="2700000" algn="tl">
                    <a:srgbClr val="000000">
                      <a:alpha val="43137"/>
                    </a:srgbClr>
                  </a:outerShdw>
                </a:effectLst>
                <a:latin typeface="Cookie" pitchFamily="2" charset="0"/>
              </a:rPr>
              <a:t>Six Foundation Stones</a:t>
            </a:r>
          </a:p>
        </p:txBody>
      </p:sp>
      <p:sp>
        <p:nvSpPr>
          <p:cNvPr id="3" name="TextBox 2"/>
          <p:cNvSpPr txBox="1"/>
          <p:nvPr/>
        </p:nvSpPr>
        <p:spPr>
          <a:xfrm>
            <a:off x="883711" y="1003650"/>
            <a:ext cx="3530027" cy="1077218"/>
          </a:xfrm>
          <a:prstGeom prst="rect">
            <a:avLst/>
          </a:prstGeom>
          <a:noFill/>
        </p:spPr>
        <p:txBody>
          <a:bodyPr wrap="square" rtlCol="0">
            <a:spAutoFit/>
          </a:bodyPr>
          <a:lstStyle/>
          <a:p>
            <a:r>
              <a:rPr lang="en-US" sz="3200" dirty="0"/>
              <a:t>3. God will forgive you</a:t>
            </a:r>
          </a:p>
        </p:txBody>
      </p:sp>
      <p:sp>
        <p:nvSpPr>
          <p:cNvPr id="4" name="TextBox 3"/>
          <p:cNvSpPr txBox="1"/>
          <p:nvPr/>
        </p:nvSpPr>
        <p:spPr>
          <a:xfrm>
            <a:off x="4659592" y="2000665"/>
            <a:ext cx="7034178" cy="2554545"/>
          </a:xfrm>
          <a:prstGeom prst="rect">
            <a:avLst/>
          </a:prstGeom>
          <a:solidFill>
            <a:srgbClr val="FFFFFF">
              <a:alpha val="60000"/>
            </a:srgbClr>
          </a:solidFill>
        </p:spPr>
        <p:txBody>
          <a:bodyPr wrap="square" rtlCol="0">
            <a:spAutoFit/>
          </a:bodyPr>
          <a:lstStyle/>
          <a:p>
            <a:r>
              <a:rPr lang="en-US" sz="3200" b="1" dirty="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1 John 1:9 “If we confess our sins, He is faithful and righteous to forgive us our sins and to cleanse us from all unrighteousness.”</a:t>
            </a:r>
          </a:p>
        </p:txBody>
      </p:sp>
      <p:sp>
        <p:nvSpPr>
          <p:cNvPr id="6" name="Oval 5"/>
          <p:cNvSpPr/>
          <p:nvPr/>
        </p:nvSpPr>
        <p:spPr>
          <a:xfrm>
            <a:off x="958362" y="3745524"/>
            <a:ext cx="2417884" cy="223324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1301261" y="4150325"/>
            <a:ext cx="1732085" cy="1200329"/>
          </a:xfrm>
          <a:prstGeom prst="rect">
            <a:avLst/>
          </a:prstGeom>
          <a:noFill/>
        </p:spPr>
        <p:txBody>
          <a:bodyPr wrap="square" rtlCol="0">
            <a:spAutoFit/>
          </a:bodyPr>
          <a:lstStyle/>
          <a:p>
            <a:pPr algn="ctr"/>
            <a:r>
              <a:rPr lang="en-US" sz="3600" dirty="0">
                <a:solidFill>
                  <a:schemeClr val="bg1"/>
                </a:solidFill>
                <a:effectLst>
                  <a:outerShdw blurRad="38100" dist="38100" dir="2700000" algn="tl">
                    <a:srgbClr val="000000">
                      <a:alpha val="43137"/>
                    </a:srgbClr>
                  </a:outerShdw>
                </a:effectLst>
                <a:latin typeface="CAC Logo Alternate" panose="000B0604020202020204" pitchFamily="34" charset="0"/>
              </a:rPr>
              <a:t>God’s got this</a:t>
            </a:r>
          </a:p>
        </p:txBody>
      </p:sp>
    </p:spTree>
    <p:extLst>
      <p:ext uri="{BB962C8B-B14F-4D97-AF65-F5344CB8AC3E}">
        <p14:creationId xmlns:p14="http://schemas.microsoft.com/office/powerpoint/2010/main" val="134004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8128000"/>
          </a:xfrm>
          <a:prstGeom prst="rect">
            <a:avLst/>
          </a:prstGeom>
        </p:spPr>
      </p:pic>
      <p:sp>
        <p:nvSpPr>
          <p:cNvPr id="2" name="TextBox 1"/>
          <p:cNvSpPr txBox="1"/>
          <p:nvPr/>
        </p:nvSpPr>
        <p:spPr>
          <a:xfrm>
            <a:off x="5486399" y="24276"/>
            <a:ext cx="10898038" cy="707886"/>
          </a:xfrm>
          <a:prstGeom prst="rect">
            <a:avLst/>
          </a:prstGeom>
          <a:noFill/>
        </p:spPr>
        <p:txBody>
          <a:bodyPr wrap="square" rtlCol="0">
            <a:spAutoFit/>
          </a:bodyPr>
          <a:lstStyle/>
          <a:p>
            <a:r>
              <a:rPr lang="en-US" sz="4000" dirty="0">
                <a:solidFill>
                  <a:schemeClr val="bg1"/>
                </a:solidFill>
                <a:effectLst>
                  <a:outerShdw blurRad="38100" dist="38100" dir="2700000" algn="tl">
                    <a:srgbClr val="000000">
                      <a:alpha val="43137"/>
                    </a:srgbClr>
                  </a:outerShdw>
                </a:effectLst>
                <a:latin typeface="Cookie" pitchFamily="2" charset="0"/>
              </a:rPr>
              <a:t>Six Foundation Stones</a:t>
            </a:r>
          </a:p>
        </p:txBody>
      </p:sp>
      <p:sp>
        <p:nvSpPr>
          <p:cNvPr id="3" name="TextBox 2"/>
          <p:cNvSpPr txBox="1"/>
          <p:nvPr/>
        </p:nvSpPr>
        <p:spPr>
          <a:xfrm>
            <a:off x="883711" y="1003650"/>
            <a:ext cx="3775881" cy="584775"/>
          </a:xfrm>
          <a:prstGeom prst="rect">
            <a:avLst/>
          </a:prstGeom>
          <a:noFill/>
        </p:spPr>
        <p:txBody>
          <a:bodyPr wrap="square" rtlCol="0">
            <a:spAutoFit/>
          </a:bodyPr>
          <a:lstStyle/>
          <a:p>
            <a:r>
              <a:rPr lang="en-US" sz="3200" dirty="0"/>
              <a:t>4. God is in our midst</a:t>
            </a:r>
          </a:p>
        </p:txBody>
      </p:sp>
      <p:sp>
        <p:nvSpPr>
          <p:cNvPr id="4" name="TextBox 3"/>
          <p:cNvSpPr txBox="1"/>
          <p:nvPr/>
        </p:nvSpPr>
        <p:spPr>
          <a:xfrm>
            <a:off x="4659592" y="2000665"/>
            <a:ext cx="7034178" cy="2062103"/>
          </a:xfrm>
          <a:prstGeom prst="rect">
            <a:avLst/>
          </a:prstGeom>
          <a:solidFill>
            <a:srgbClr val="FFFFFF">
              <a:alpha val="60000"/>
            </a:srgbClr>
          </a:solidFill>
        </p:spPr>
        <p:txBody>
          <a:bodyPr wrap="square" rtlCol="0">
            <a:spAutoFit/>
          </a:bodyPr>
          <a:lstStyle/>
          <a:p>
            <a:r>
              <a:rPr lang="en-US" sz="3200" b="1" dirty="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Matthew 18:20 “For where two or three have gathered together in My name, I am there in their midst.”</a:t>
            </a:r>
          </a:p>
        </p:txBody>
      </p:sp>
      <p:sp>
        <p:nvSpPr>
          <p:cNvPr id="6" name="Oval 5"/>
          <p:cNvSpPr/>
          <p:nvPr/>
        </p:nvSpPr>
        <p:spPr>
          <a:xfrm>
            <a:off x="958362" y="3745524"/>
            <a:ext cx="2417884" cy="223324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1301261" y="4150325"/>
            <a:ext cx="1732085" cy="1200329"/>
          </a:xfrm>
          <a:prstGeom prst="rect">
            <a:avLst/>
          </a:prstGeom>
          <a:noFill/>
        </p:spPr>
        <p:txBody>
          <a:bodyPr wrap="square" rtlCol="0">
            <a:spAutoFit/>
          </a:bodyPr>
          <a:lstStyle/>
          <a:p>
            <a:pPr algn="ctr"/>
            <a:r>
              <a:rPr lang="en-US" sz="3600" dirty="0">
                <a:solidFill>
                  <a:schemeClr val="bg1"/>
                </a:solidFill>
                <a:effectLst>
                  <a:outerShdw blurRad="38100" dist="38100" dir="2700000" algn="tl">
                    <a:srgbClr val="000000">
                      <a:alpha val="43137"/>
                    </a:srgbClr>
                  </a:outerShdw>
                </a:effectLst>
                <a:latin typeface="CAC Logo Alternate" panose="000B0604020202020204" pitchFamily="34" charset="0"/>
              </a:rPr>
              <a:t>God’s got this</a:t>
            </a:r>
          </a:p>
        </p:txBody>
      </p:sp>
    </p:spTree>
    <p:extLst>
      <p:ext uri="{BB962C8B-B14F-4D97-AF65-F5344CB8AC3E}">
        <p14:creationId xmlns:p14="http://schemas.microsoft.com/office/powerpoint/2010/main" val="2770192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8128000"/>
          </a:xfrm>
          <a:prstGeom prst="rect">
            <a:avLst/>
          </a:prstGeom>
        </p:spPr>
      </p:pic>
      <p:sp>
        <p:nvSpPr>
          <p:cNvPr id="2" name="TextBox 1"/>
          <p:cNvSpPr txBox="1"/>
          <p:nvPr/>
        </p:nvSpPr>
        <p:spPr>
          <a:xfrm>
            <a:off x="5486399" y="24276"/>
            <a:ext cx="10898038" cy="707886"/>
          </a:xfrm>
          <a:prstGeom prst="rect">
            <a:avLst/>
          </a:prstGeom>
          <a:noFill/>
        </p:spPr>
        <p:txBody>
          <a:bodyPr wrap="square" rtlCol="0">
            <a:spAutoFit/>
          </a:bodyPr>
          <a:lstStyle/>
          <a:p>
            <a:r>
              <a:rPr lang="en-US" sz="4000" dirty="0">
                <a:solidFill>
                  <a:schemeClr val="bg1"/>
                </a:solidFill>
                <a:effectLst>
                  <a:outerShdw blurRad="38100" dist="38100" dir="2700000" algn="tl">
                    <a:srgbClr val="000000">
                      <a:alpha val="43137"/>
                    </a:srgbClr>
                  </a:outerShdw>
                </a:effectLst>
                <a:latin typeface="Cookie" pitchFamily="2" charset="0"/>
              </a:rPr>
              <a:t>Six Foundation Stones</a:t>
            </a:r>
          </a:p>
        </p:txBody>
      </p:sp>
      <p:sp>
        <p:nvSpPr>
          <p:cNvPr id="3" name="TextBox 2"/>
          <p:cNvSpPr txBox="1"/>
          <p:nvPr/>
        </p:nvSpPr>
        <p:spPr>
          <a:xfrm>
            <a:off x="883711" y="1003650"/>
            <a:ext cx="3775881" cy="1077218"/>
          </a:xfrm>
          <a:prstGeom prst="rect">
            <a:avLst/>
          </a:prstGeom>
          <a:noFill/>
        </p:spPr>
        <p:txBody>
          <a:bodyPr wrap="square" rtlCol="0">
            <a:spAutoFit/>
          </a:bodyPr>
          <a:lstStyle/>
          <a:p>
            <a:r>
              <a:rPr lang="en-US" sz="3200" dirty="0"/>
              <a:t>5. God promises it will only get better</a:t>
            </a:r>
          </a:p>
        </p:txBody>
      </p:sp>
      <p:sp>
        <p:nvSpPr>
          <p:cNvPr id="4" name="TextBox 3"/>
          <p:cNvSpPr txBox="1"/>
          <p:nvPr/>
        </p:nvSpPr>
        <p:spPr>
          <a:xfrm>
            <a:off x="4659592" y="2000665"/>
            <a:ext cx="7034178" cy="4524315"/>
          </a:xfrm>
          <a:prstGeom prst="rect">
            <a:avLst/>
          </a:prstGeom>
          <a:solidFill>
            <a:srgbClr val="FFFFFF">
              <a:alpha val="60000"/>
            </a:srgbClr>
          </a:solidFill>
        </p:spPr>
        <p:txBody>
          <a:bodyPr wrap="square" rtlCol="0">
            <a:spAutoFit/>
          </a:bodyPr>
          <a:lstStyle/>
          <a:p>
            <a:r>
              <a:rPr lang="en-US" sz="3200" b="1" dirty="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John 14:2-3 “In My Father’s house are many dwelling places; if it were not so, I would have told you; for I go to prepare a place for you. </a:t>
            </a:r>
            <a:r>
              <a:rPr lang="en-US" sz="3200" b="1" baseline="30000" dirty="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a:t>
            </a:r>
            <a:r>
              <a:rPr lang="en-US" sz="3200" b="1" dirty="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If I go and prepare a place for you, I will come again and receive you to Myself, that where I am, </a:t>
            </a:r>
            <a:r>
              <a:rPr lang="en-US" sz="3200" b="1" i="1" dirty="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there</a:t>
            </a:r>
            <a:r>
              <a:rPr lang="en-US" sz="3200" b="1" dirty="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you may be also.”</a:t>
            </a:r>
          </a:p>
        </p:txBody>
      </p:sp>
      <p:sp>
        <p:nvSpPr>
          <p:cNvPr id="6" name="Oval 5"/>
          <p:cNvSpPr/>
          <p:nvPr/>
        </p:nvSpPr>
        <p:spPr>
          <a:xfrm>
            <a:off x="958362" y="3745524"/>
            <a:ext cx="2417884" cy="223324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1301261" y="4150325"/>
            <a:ext cx="1732085" cy="1200329"/>
          </a:xfrm>
          <a:prstGeom prst="rect">
            <a:avLst/>
          </a:prstGeom>
          <a:noFill/>
        </p:spPr>
        <p:txBody>
          <a:bodyPr wrap="square" rtlCol="0">
            <a:spAutoFit/>
          </a:bodyPr>
          <a:lstStyle/>
          <a:p>
            <a:pPr algn="ctr"/>
            <a:r>
              <a:rPr lang="en-US" sz="3600" dirty="0">
                <a:solidFill>
                  <a:schemeClr val="bg1"/>
                </a:solidFill>
                <a:effectLst>
                  <a:outerShdw blurRad="38100" dist="38100" dir="2700000" algn="tl">
                    <a:srgbClr val="000000">
                      <a:alpha val="43137"/>
                    </a:srgbClr>
                  </a:outerShdw>
                </a:effectLst>
                <a:latin typeface="CAC Logo Alternate" panose="000B0604020202020204" pitchFamily="34" charset="0"/>
              </a:rPr>
              <a:t>God’s got this</a:t>
            </a:r>
          </a:p>
        </p:txBody>
      </p:sp>
    </p:spTree>
    <p:extLst>
      <p:ext uri="{BB962C8B-B14F-4D97-AF65-F5344CB8AC3E}">
        <p14:creationId xmlns:p14="http://schemas.microsoft.com/office/powerpoint/2010/main" val="1772849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8128000"/>
          </a:xfrm>
          <a:prstGeom prst="rect">
            <a:avLst/>
          </a:prstGeom>
        </p:spPr>
      </p:pic>
      <p:sp>
        <p:nvSpPr>
          <p:cNvPr id="2" name="TextBox 1"/>
          <p:cNvSpPr txBox="1"/>
          <p:nvPr/>
        </p:nvSpPr>
        <p:spPr>
          <a:xfrm>
            <a:off x="5486399" y="24276"/>
            <a:ext cx="10898038" cy="707886"/>
          </a:xfrm>
          <a:prstGeom prst="rect">
            <a:avLst/>
          </a:prstGeom>
          <a:noFill/>
        </p:spPr>
        <p:txBody>
          <a:bodyPr wrap="square" rtlCol="0">
            <a:spAutoFit/>
          </a:bodyPr>
          <a:lstStyle/>
          <a:p>
            <a:r>
              <a:rPr lang="en-US" sz="4000" dirty="0">
                <a:solidFill>
                  <a:schemeClr val="bg1"/>
                </a:solidFill>
                <a:effectLst>
                  <a:outerShdw blurRad="38100" dist="38100" dir="2700000" algn="tl">
                    <a:srgbClr val="000000">
                      <a:alpha val="43137"/>
                    </a:srgbClr>
                  </a:outerShdw>
                </a:effectLst>
                <a:latin typeface="Cookie" pitchFamily="2" charset="0"/>
              </a:rPr>
              <a:t>Six Foundation Stones</a:t>
            </a:r>
          </a:p>
        </p:txBody>
      </p:sp>
      <p:sp>
        <p:nvSpPr>
          <p:cNvPr id="3" name="TextBox 2"/>
          <p:cNvSpPr txBox="1"/>
          <p:nvPr/>
        </p:nvSpPr>
        <p:spPr>
          <a:xfrm>
            <a:off x="883711" y="1003650"/>
            <a:ext cx="3775881" cy="1077218"/>
          </a:xfrm>
          <a:prstGeom prst="rect">
            <a:avLst/>
          </a:prstGeom>
          <a:noFill/>
        </p:spPr>
        <p:txBody>
          <a:bodyPr wrap="square" rtlCol="0">
            <a:spAutoFit/>
          </a:bodyPr>
          <a:lstStyle/>
          <a:p>
            <a:r>
              <a:rPr lang="en-US" sz="3200" dirty="0"/>
              <a:t>6. God assures that Jesus is coming</a:t>
            </a:r>
          </a:p>
        </p:txBody>
      </p:sp>
      <p:sp>
        <p:nvSpPr>
          <p:cNvPr id="4" name="TextBox 3"/>
          <p:cNvSpPr txBox="1"/>
          <p:nvPr/>
        </p:nvSpPr>
        <p:spPr>
          <a:xfrm>
            <a:off x="4659592" y="2000665"/>
            <a:ext cx="7034178" cy="2554545"/>
          </a:xfrm>
          <a:prstGeom prst="rect">
            <a:avLst/>
          </a:prstGeom>
          <a:solidFill>
            <a:srgbClr val="FFFFFF">
              <a:alpha val="60000"/>
            </a:srgbClr>
          </a:solidFill>
        </p:spPr>
        <p:txBody>
          <a:bodyPr wrap="square" rtlCol="0">
            <a:spAutoFit/>
          </a:bodyPr>
          <a:lstStyle/>
          <a:p>
            <a:r>
              <a:rPr lang="en-US" sz="3200" b="1" dirty="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Matthew 25:31 “But when the Son of Man comes in His glory, and all the angels with Him, then He will sit on His glorious throne.”</a:t>
            </a:r>
          </a:p>
        </p:txBody>
      </p:sp>
      <p:sp>
        <p:nvSpPr>
          <p:cNvPr id="6" name="Oval 5"/>
          <p:cNvSpPr/>
          <p:nvPr/>
        </p:nvSpPr>
        <p:spPr>
          <a:xfrm>
            <a:off x="958362" y="3745524"/>
            <a:ext cx="2417884" cy="223324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1301261" y="4150325"/>
            <a:ext cx="1732085" cy="1200329"/>
          </a:xfrm>
          <a:prstGeom prst="rect">
            <a:avLst/>
          </a:prstGeom>
          <a:noFill/>
        </p:spPr>
        <p:txBody>
          <a:bodyPr wrap="square" rtlCol="0">
            <a:spAutoFit/>
          </a:bodyPr>
          <a:lstStyle/>
          <a:p>
            <a:pPr algn="ctr"/>
            <a:r>
              <a:rPr lang="en-US" sz="3600" dirty="0">
                <a:solidFill>
                  <a:schemeClr val="bg1"/>
                </a:solidFill>
                <a:effectLst>
                  <a:outerShdw blurRad="38100" dist="38100" dir="2700000" algn="tl">
                    <a:srgbClr val="000000">
                      <a:alpha val="43137"/>
                    </a:srgbClr>
                  </a:outerShdw>
                </a:effectLst>
                <a:latin typeface="CAC Logo Alternate" panose="000B0604020202020204" pitchFamily="34" charset="0"/>
              </a:rPr>
              <a:t>God’s got this</a:t>
            </a:r>
          </a:p>
        </p:txBody>
      </p:sp>
    </p:spTree>
    <p:extLst>
      <p:ext uri="{BB962C8B-B14F-4D97-AF65-F5344CB8AC3E}">
        <p14:creationId xmlns:p14="http://schemas.microsoft.com/office/powerpoint/2010/main" val="3804406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933570"/>
            <a:ext cx="12192000" cy="8128000"/>
          </a:xfrm>
          <a:prstGeom prst="rect">
            <a:avLst/>
          </a:prstGeom>
        </p:spPr>
      </p:pic>
      <p:sp>
        <p:nvSpPr>
          <p:cNvPr id="2" name="TextBox 1"/>
          <p:cNvSpPr txBox="1"/>
          <p:nvPr/>
        </p:nvSpPr>
        <p:spPr>
          <a:xfrm>
            <a:off x="336430" y="181155"/>
            <a:ext cx="6064370" cy="6278642"/>
          </a:xfrm>
          <a:prstGeom prst="rect">
            <a:avLst/>
          </a:prstGeom>
          <a:solidFill>
            <a:srgbClr val="FFFFFF"/>
          </a:solidFill>
          <a:ln>
            <a:solidFill>
              <a:schemeClr val="tx1"/>
            </a:solidFill>
            <a:prstDash val="solid"/>
          </a:ln>
        </p:spPr>
        <p:txBody>
          <a:bodyPr wrap="square" rtlCol="0">
            <a:spAutoFit/>
          </a:bodyPr>
          <a:lstStyle/>
          <a:p>
            <a:r>
              <a:rPr lang="en-US" sz="3200" b="1" baseline="30000" dirty="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Luke 24:34-36</a:t>
            </a:r>
            <a:r>
              <a:rPr lang="en-US" sz="3200" b="1" dirty="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a:t>
            </a:r>
            <a:r>
              <a:rPr lang="en-US" sz="3200" b="1" baseline="30000" dirty="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a:t>
            </a:r>
            <a:r>
              <a:rPr lang="en-US" sz="3200" b="1" dirty="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saying, “The Lord has really risen and has appeared to Simon.” </a:t>
            </a:r>
            <a:r>
              <a:rPr lang="en-US" sz="3200" b="1" baseline="30000" dirty="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a:t>
            </a:r>
            <a:r>
              <a:rPr lang="en-US" sz="3200" b="1" dirty="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They </a:t>
            </a:r>
            <a:r>
              <a:rPr lang="en-US" sz="3200" b="1" i="1" dirty="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began</a:t>
            </a:r>
            <a:r>
              <a:rPr lang="en-US" sz="3200" b="1" dirty="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to relate their experiences on the road and how He was recognized by them in the breaking of the bread. While they were telling these things, He Himself stood in their midst and said to them, “Peace be to you.”</a:t>
            </a:r>
          </a:p>
          <a:p>
            <a:endParaRPr lang="en-US" dirty="0"/>
          </a:p>
        </p:txBody>
      </p:sp>
    </p:spTree>
    <p:extLst>
      <p:ext uri="{BB962C8B-B14F-4D97-AF65-F5344CB8AC3E}">
        <p14:creationId xmlns:p14="http://schemas.microsoft.com/office/powerpoint/2010/main" val="321930170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path with fence lin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422038" cy="7744027"/>
          </a:xfrm>
          <a:prstGeom prst="rect">
            <a:avLst/>
          </a:prstGeom>
          <a:noFill/>
          <a:ln>
            <a:noFill/>
          </a:ln>
          <a:effectLst>
            <a:outerShdw blurRad="292100" dist="139700" dir="2700000" algn="ctr" rotWithShape="0">
              <a:srgbClr val="000000">
                <a:alpha val="64999"/>
              </a:srgbClr>
            </a:outerShdw>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round/>
                <a:headEnd/>
                <a:tailEnd/>
              </a14:hiddenLine>
            </a:ext>
          </a:extLst>
        </p:spPr>
      </p:pic>
      <p:pic>
        <p:nvPicPr>
          <p:cNvPr id="1026" name="Picture 2" descr="path with fence lin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50365" y="785005"/>
            <a:ext cx="8497020" cy="5297130"/>
          </a:xfrm>
          <a:prstGeom prst="rect">
            <a:avLst/>
          </a:prstGeom>
          <a:noFill/>
          <a:ln>
            <a:noFill/>
          </a:ln>
          <a:effectLst>
            <a:outerShdw blurRad="292100" dist="139700" dir="2700000" algn="ctr" rotWithShape="0">
              <a:srgbClr val="000000">
                <a:alpha val="64999"/>
              </a:srgbClr>
            </a:outerShdw>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round/>
                <a:headEnd/>
                <a:tailEnd/>
              </a14:hiddenLine>
            </a:ext>
          </a:extLst>
        </p:spPr>
      </p:pic>
      <p:sp>
        <p:nvSpPr>
          <p:cNvPr id="2" name="TextBox 1"/>
          <p:cNvSpPr txBox="1"/>
          <p:nvPr/>
        </p:nvSpPr>
        <p:spPr>
          <a:xfrm>
            <a:off x="1561380" y="785005"/>
            <a:ext cx="9074989" cy="1569660"/>
          </a:xfrm>
          <a:prstGeom prst="rect">
            <a:avLst/>
          </a:prstGeom>
          <a:noFill/>
        </p:spPr>
        <p:txBody>
          <a:bodyPr wrap="square" rtlCol="0">
            <a:spAutoFit/>
          </a:bodyPr>
          <a:lstStyle/>
          <a:p>
            <a:pPr algn="ctr"/>
            <a:r>
              <a:rPr lang="en-US" sz="4800" dirty="0">
                <a:solidFill>
                  <a:schemeClr val="bg1"/>
                </a:solidFill>
                <a:effectLst>
                  <a:outerShdw blurRad="38100" dist="38100" dir="2700000" algn="tl">
                    <a:srgbClr val="000000">
                      <a:alpha val="43137"/>
                    </a:srgbClr>
                  </a:outerShdw>
                </a:effectLst>
                <a:latin typeface="CAC Logo Alternate" panose="000B0604020202020204" pitchFamily="34" charset="0"/>
              </a:rPr>
              <a:t>The Journey from Knowing to Believing</a:t>
            </a:r>
          </a:p>
        </p:txBody>
      </p:sp>
      <p:sp>
        <p:nvSpPr>
          <p:cNvPr id="3" name="Rounded Rectangle 2"/>
          <p:cNvSpPr/>
          <p:nvPr/>
        </p:nvSpPr>
        <p:spPr>
          <a:xfrm>
            <a:off x="2605177" y="5072332"/>
            <a:ext cx="6763109" cy="828136"/>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effectLst>
                  <a:outerShdw blurRad="38100" dist="38100" dir="2700000" algn="tl">
                    <a:srgbClr val="000000">
                      <a:alpha val="43137"/>
                    </a:srgbClr>
                  </a:outerShdw>
                </a:effectLst>
                <a:latin typeface="Maiandra GD" panose="020E0502030308020204" pitchFamily="34" charset="0"/>
              </a:rPr>
              <a:t>Luke 24:13-33</a:t>
            </a:r>
          </a:p>
        </p:txBody>
      </p:sp>
    </p:spTree>
    <p:extLst>
      <p:ext uri="{BB962C8B-B14F-4D97-AF65-F5344CB8AC3E}">
        <p14:creationId xmlns:p14="http://schemas.microsoft.com/office/powerpoint/2010/main" val="41997194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path with fence lin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422038" cy="7744027"/>
          </a:xfrm>
          <a:prstGeom prst="rect">
            <a:avLst/>
          </a:prstGeom>
          <a:noFill/>
          <a:ln>
            <a:noFill/>
          </a:ln>
          <a:effectLst>
            <a:outerShdw blurRad="292100" dist="139700" dir="2700000" algn="ctr" rotWithShape="0">
              <a:srgbClr val="000000">
                <a:alpha val="64999"/>
              </a:srgbClr>
            </a:outerShdw>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round/>
                <a:headEnd/>
                <a:tailEnd/>
              </a14:hiddenLine>
            </a:ext>
          </a:extLst>
        </p:spPr>
      </p:pic>
      <p:pic>
        <p:nvPicPr>
          <p:cNvPr id="1026" name="Picture 2" descr="path with fence lin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50365" y="785005"/>
            <a:ext cx="8497020" cy="5297130"/>
          </a:xfrm>
          <a:prstGeom prst="rect">
            <a:avLst/>
          </a:prstGeom>
          <a:noFill/>
          <a:ln>
            <a:noFill/>
          </a:ln>
          <a:effectLst>
            <a:outerShdw blurRad="292100" dist="139700" dir="2700000" algn="ctr" rotWithShape="0">
              <a:srgbClr val="000000">
                <a:alpha val="64999"/>
              </a:srgbClr>
            </a:outerShdw>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round/>
                <a:headEnd/>
                <a:tailEnd/>
              </a14:hiddenLine>
            </a:ext>
          </a:extLst>
        </p:spPr>
      </p:pic>
      <p:sp>
        <p:nvSpPr>
          <p:cNvPr id="2" name="TextBox 1"/>
          <p:cNvSpPr txBox="1"/>
          <p:nvPr/>
        </p:nvSpPr>
        <p:spPr>
          <a:xfrm>
            <a:off x="1561380" y="785005"/>
            <a:ext cx="9074989" cy="1569660"/>
          </a:xfrm>
          <a:prstGeom prst="rect">
            <a:avLst/>
          </a:prstGeom>
          <a:noFill/>
        </p:spPr>
        <p:txBody>
          <a:bodyPr wrap="square" rtlCol="0">
            <a:spAutoFit/>
          </a:bodyPr>
          <a:lstStyle/>
          <a:p>
            <a:pPr algn="ctr"/>
            <a:r>
              <a:rPr lang="en-US" sz="4800" dirty="0">
                <a:solidFill>
                  <a:schemeClr val="bg1"/>
                </a:solidFill>
                <a:effectLst>
                  <a:outerShdw blurRad="38100" dist="38100" dir="2700000" algn="tl">
                    <a:srgbClr val="000000">
                      <a:alpha val="43137"/>
                    </a:srgbClr>
                  </a:outerShdw>
                </a:effectLst>
                <a:latin typeface="CAC Logo Alternate" panose="000B0604020202020204" pitchFamily="34" charset="0"/>
              </a:rPr>
              <a:t>The Journey from Knowing to Believing</a:t>
            </a:r>
          </a:p>
        </p:txBody>
      </p:sp>
      <p:sp>
        <p:nvSpPr>
          <p:cNvPr id="3" name="Rounded Rectangle 2"/>
          <p:cNvSpPr/>
          <p:nvPr/>
        </p:nvSpPr>
        <p:spPr>
          <a:xfrm>
            <a:off x="2605177" y="5072332"/>
            <a:ext cx="6763109" cy="828136"/>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effectLst>
                  <a:outerShdw blurRad="38100" dist="38100" dir="2700000" algn="tl">
                    <a:srgbClr val="000000">
                      <a:alpha val="43137"/>
                    </a:srgbClr>
                  </a:outerShdw>
                </a:effectLst>
                <a:latin typeface="Maiandra GD" panose="020E0502030308020204" pitchFamily="34" charset="0"/>
              </a:rPr>
              <a:t>Luke 24:13-33</a:t>
            </a:r>
          </a:p>
        </p:txBody>
      </p:sp>
    </p:spTree>
    <p:extLst>
      <p:ext uri="{BB962C8B-B14F-4D97-AF65-F5344CB8AC3E}">
        <p14:creationId xmlns:p14="http://schemas.microsoft.com/office/powerpoint/2010/main" val="1205272267"/>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See the source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870" y="0"/>
            <a:ext cx="14142653" cy="698739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93298" y="120770"/>
            <a:ext cx="5865962" cy="584775"/>
          </a:xfrm>
          <a:prstGeom prst="rect">
            <a:avLst/>
          </a:prstGeom>
          <a:noFill/>
        </p:spPr>
        <p:txBody>
          <a:bodyPr wrap="square" rtlCol="0">
            <a:spAutoFit/>
          </a:bodyPr>
          <a:lstStyle/>
          <a:p>
            <a:r>
              <a:rPr lang="en-US" sz="3200" dirty="0">
                <a:solidFill>
                  <a:schemeClr val="bg1"/>
                </a:solidFill>
                <a:effectLst>
                  <a:outerShdw blurRad="38100" dist="38100" dir="2700000" algn="tl">
                    <a:srgbClr val="000000">
                      <a:alpha val="43137"/>
                    </a:srgbClr>
                  </a:outerShdw>
                </a:effectLst>
                <a:latin typeface="Lorin" panose="00000500000000000000" pitchFamily="2" charset="0"/>
              </a:rPr>
              <a:t>Disappointed…Discouraged</a:t>
            </a:r>
          </a:p>
        </p:txBody>
      </p:sp>
      <p:sp>
        <p:nvSpPr>
          <p:cNvPr id="3" name="TextBox 2"/>
          <p:cNvSpPr txBox="1"/>
          <p:nvPr/>
        </p:nvSpPr>
        <p:spPr>
          <a:xfrm>
            <a:off x="2678502" y="2158097"/>
            <a:ext cx="4261449" cy="1569660"/>
          </a:xfrm>
          <a:prstGeom prst="rect">
            <a:avLst/>
          </a:prstGeom>
          <a:solidFill>
            <a:srgbClr val="FFFFFF">
              <a:alpha val="60000"/>
            </a:srgbClr>
          </a:solidFill>
        </p:spPr>
        <p:txBody>
          <a:bodyPr wrap="square" rtlCol="0">
            <a:spAutoFit/>
          </a:bodyPr>
          <a:lstStyle/>
          <a:p>
            <a:r>
              <a:rPr lang="en-US" sz="3200" b="1" dirty="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Luke 24:17b “And they stood still, looking sad.”</a:t>
            </a:r>
          </a:p>
        </p:txBody>
      </p:sp>
    </p:spTree>
    <p:extLst>
      <p:ext uri="{BB962C8B-B14F-4D97-AF65-F5344CB8AC3E}">
        <p14:creationId xmlns:p14="http://schemas.microsoft.com/office/powerpoint/2010/main" val="39026798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253706"/>
            <a:ext cx="12258136" cy="8172091"/>
          </a:xfrm>
          <a:prstGeom prst="rect">
            <a:avLst/>
          </a:prstGeom>
        </p:spPr>
      </p:pic>
      <p:sp>
        <p:nvSpPr>
          <p:cNvPr id="3" name="Rounded Rectangle 2"/>
          <p:cNvSpPr/>
          <p:nvPr/>
        </p:nvSpPr>
        <p:spPr>
          <a:xfrm>
            <a:off x="957532" y="483079"/>
            <a:ext cx="7272068" cy="940279"/>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1065362" y="630052"/>
            <a:ext cx="7056407" cy="646331"/>
          </a:xfrm>
          <a:prstGeom prst="rect">
            <a:avLst/>
          </a:prstGeom>
          <a:noFill/>
        </p:spPr>
        <p:txBody>
          <a:bodyPr wrap="square" rtlCol="0">
            <a:spAutoFit/>
          </a:bodyPr>
          <a:lstStyle/>
          <a:p>
            <a:r>
              <a:rPr lang="en-US" sz="3600" dirty="0"/>
              <a:t>Three </a:t>
            </a:r>
            <a:r>
              <a:rPr lang="en-US" sz="3200" dirty="0">
                <a:latin typeface="Tahoma" panose="020B0604030504040204" pitchFamily="34" charset="0"/>
                <a:ea typeface="Tahoma" panose="020B0604030504040204" pitchFamily="34" charset="0"/>
                <a:cs typeface="Tahoma" panose="020B0604030504040204" pitchFamily="34" charset="0"/>
              </a:rPr>
              <a:t>Remarkable</a:t>
            </a:r>
            <a:r>
              <a:rPr lang="en-US" sz="3600" dirty="0"/>
              <a:t> Things Take Place:</a:t>
            </a:r>
          </a:p>
        </p:txBody>
      </p:sp>
      <p:sp>
        <p:nvSpPr>
          <p:cNvPr id="5" name="TextBox 4"/>
          <p:cNvSpPr txBox="1"/>
          <p:nvPr/>
        </p:nvSpPr>
        <p:spPr>
          <a:xfrm>
            <a:off x="2462840" y="1906438"/>
            <a:ext cx="6560390" cy="584775"/>
          </a:xfrm>
          <a:prstGeom prst="rect">
            <a:avLst/>
          </a:prstGeom>
          <a:solidFill>
            <a:schemeClr val="bg1"/>
          </a:solidFill>
        </p:spPr>
        <p:txBody>
          <a:bodyPr wrap="square" rtlCol="0">
            <a:spAutoFit/>
          </a:bodyPr>
          <a:lstStyle/>
          <a:p>
            <a:r>
              <a:rPr lang="en-US" sz="3200" dirty="0">
                <a:latin typeface="Tahoma" panose="020B0604030504040204" pitchFamily="34" charset="0"/>
                <a:ea typeface="Tahoma" panose="020B0604030504040204" pitchFamily="34" charset="0"/>
                <a:cs typeface="Tahoma" panose="020B0604030504040204" pitchFamily="34" charset="0"/>
              </a:rPr>
              <a:t>1. They tell Jesus about Jesus (19)</a:t>
            </a:r>
          </a:p>
        </p:txBody>
      </p:sp>
      <p:sp>
        <p:nvSpPr>
          <p:cNvPr id="6" name="TextBox 5"/>
          <p:cNvSpPr txBox="1"/>
          <p:nvPr/>
        </p:nvSpPr>
        <p:spPr>
          <a:xfrm>
            <a:off x="2462839" y="2681905"/>
            <a:ext cx="8397817" cy="584775"/>
          </a:xfrm>
          <a:prstGeom prst="rect">
            <a:avLst/>
          </a:prstGeom>
          <a:solidFill>
            <a:schemeClr val="bg1"/>
          </a:solidFill>
        </p:spPr>
        <p:txBody>
          <a:bodyPr wrap="square" rtlCol="0">
            <a:spAutoFit/>
          </a:bodyPr>
          <a:lstStyle/>
          <a:p>
            <a:r>
              <a:rPr lang="en-US" sz="3200" dirty="0">
                <a:latin typeface="Tahoma" panose="020B0604030504040204" pitchFamily="34" charset="0"/>
                <a:ea typeface="Tahoma" panose="020B0604030504040204" pitchFamily="34" charset="0"/>
                <a:cs typeface="Tahoma" panose="020B0604030504040204" pitchFamily="34" charset="0"/>
              </a:rPr>
              <a:t>2. They listened to Jesus in a Bible Class (27)</a:t>
            </a:r>
          </a:p>
        </p:txBody>
      </p:sp>
      <p:sp>
        <p:nvSpPr>
          <p:cNvPr id="7" name="TextBox 6"/>
          <p:cNvSpPr txBox="1"/>
          <p:nvPr/>
        </p:nvSpPr>
        <p:spPr>
          <a:xfrm>
            <a:off x="2462840" y="3457372"/>
            <a:ext cx="8397816" cy="1077218"/>
          </a:xfrm>
          <a:prstGeom prst="rect">
            <a:avLst/>
          </a:prstGeom>
          <a:solidFill>
            <a:schemeClr val="bg1"/>
          </a:solidFill>
        </p:spPr>
        <p:txBody>
          <a:bodyPr wrap="square" rtlCol="0">
            <a:spAutoFit/>
          </a:bodyPr>
          <a:lstStyle/>
          <a:p>
            <a:r>
              <a:rPr lang="en-US" sz="3200" dirty="0">
                <a:latin typeface="Tahoma" panose="020B0604030504040204" pitchFamily="34" charset="0"/>
                <a:ea typeface="Tahoma" panose="020B0604030504040204" pitchFamily="34" charset="0"/>
                <a:cs typeface="Tahoma" panose="020B0604030504040204" pitchFamily="34" charset="0"/>
              </a:rPr>
              <a:t>3. Jesus used Scripture to identify who He 	was (27)</a:t>
            </a:r>
          </a:p>
        </p:txBody>
      </p:sp>
    </p:spTree>
    <p:extLst>
      <p:ext uri="{BB962C8B-B14F-4D97-AF65-F5344CB8AC3E}">
        <p14:creationId xmlns:p14="http://schemas.microsoft.com/office/powerpoint/2010/main" val="3368136662"/>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270000"/>
            <a:ext cx="12192000" cy="8128000"/>
          </a:xfrm>
          <a:prstGeom prst="rect">
            <a:avLst/>
          </a:prstGeom>
        </p:spPr>
      </p:pic>
      <p:sp>
        <p:nvSpPr>
          <p:cNvPr id="3" name="TextBox 2"/>
          <p:cNvSpPr txBox="1"/>
          <p:nvPr/>
        </p:nvSpPr>
        <p:spPr>
          <a:xfrm>
            <a:off x="3502325" y="181155"/>
            <a:ext cx="7082286" cy="707886"/>
          </a:xfrm>
          <a:prstGeom prst="rect">
            <a:avLst/>
          </a:prstGeom>
          <a:solidFill>
            <a:srgbClr val="FF0000"/>
          </a:solidFill>
        </p:spPr>
        <p:txBody>
          <a:bodyPr wrap="square" rtlCol="0">
            <a:spAutoFit/>
          </a:bodyPr>
          <a:lstStyle/>
          <a:p>
            <a:pPr algn="ctr"/>
            <a:r>
              <a:rPr lang="en-US" sz="4000" dirty="0">
                <a:solidFill>
                  <a:schemeClr val="bg1"/>
                </a:solidFill>
                <a:effectLst>
                  <a:outerShdw blurRad="38100" dist="38100" dir="2700000" algn="tl">
                    <a:srgbClr val="000000">
                      <a:alpha val="43137"/>
                    </a:srgbClr>
                  </a:outerShdw>
                </a:effectLst>
                <a:latin typeface="Cooper Black" panose="0208090404030B020404" pitchFamily="18" charset="0"/>
              </a:rPr>
              <a:t>Four Pieces of Evidence</a:t>
            </a:r>
          </a:p>
        </p:txBody>
      </p:sp>
      <p:sp>
        <p:nvSpPr>
          <p:cNvPr id="4" name="TextBox 3"/>
          <p:cNvSpPr txBox="1"/>
          <p:nvPr/>
        </p:nvSpPr>
        <p:spPr>
          <a:xfrm>
            <a:off x="2889849" y="1207698"/>
            <a:ext cx="7565366" cy="584775"/>
          </a:xfrm>
          <a:prstGeom prst="rect">
            <a:avLst/>
          </a:prstGeom>
          <a:solidFill>
            <a:srgbClr val="FFFFFF">
              <a:alpha val="60000"/>
            </a:srgbClr>
          </a:solidFill>
        </p:spPr>
        <p:txBody>
          <a:bodyPr wrap="square" rtlCol="0">
            <a:spAutoFit/>
          </a:bodyPr>
          <a:lstStyle/>
          <a:p>
            <a:r>
              <a:rPr lang="en-US" sz="3200" dirty="0">
                <a:latin typeface="Lorin" panose="00000500000000000000" pitchFamily="2" charset="0"/>
              </a:rPr>
              <a:t>1. It was the “Third Day” (21)</a:t>
            </a:r>
          </a:p>
        </p:txBody>
      </p:sp>
      <p:sp>
        <p:nvSpPr>
          <p:cNvPr id="6" name="TextBox 5"/>
          <p:cNvSpPr txBox="1"/>
          <p:nvPr/>
        </p:nvSpPr>
        <p:spPr>
          <a:xfrm>
            <a:off x="2232075" y="2096219"/>
            <a:ext cx="8740726" cy="2062103"/>
          </a:xfrm>
          <a:prstGeom prst="rect">
            <a:avLst/>
          </a:prstGeom>
          <a:solidFill>
            <a:srgbClr val="FFFFFF"/>
          </a:solidFill>
        </p:spPr>
        <p:txBody>
          <a:bodyPr wrap="square" rtlCol="0">
            <a:spAutoFit/>
          </a:bodyPr>
          <a:lstStyle/>
          <a:p>
            <a:r>
              <a:rPr lang="en-US" sz="3200" b="1" dirty="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John 2:19, 21 “Jesus answered and said to them, ‘Destroy this temple, and </a:t>
            </a:r>
            <a:r>
              <a:rPr lang="en-US" sz="3200" b="1" dirty="0">
                <a:solidFill>
                  <a:srgbClr val="FF0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in three days </a:t>
            </a:r>
            <a:r>
              <a:rPr lang="en-US" sz="3200" b="1" dirty="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I will raise it up…But He was speaking of the temple of His body.”</a:t>
            </a:r>
          </a:p>
        </p:txBody>
      </p:sp>
      <p:sp>
        <p:nvSpPr>
          <p:cNvPr id="7" name="TextBox 6"/>
          <p:cNvSpPr txBox="1"/>
          <p:nvPr/>
        </p:nvSpPr>
        <p:spPr>
          <a:xfrm>
            <a:off x="534839" y="4334448"/>
            <a:ext cx="11360988" cy="2554545"/>
          </a:xfrm>
          <a:prstGeom prst="rect">
            <a:avLst/>
          </a:prstGeom>
          <a:solidFill>
            <a:srgbClr val="0000FF"/>
          </a:solidFill>
        </p:spPr>
        <p:txBody>
          <a:bodyPr wrap="square" rtlCol="0">
            <a:spAutoFit/>
          </a:bodyPr>
          <a:lstStyle/>
          <a:p>
            <a:r>
              <a:rPr lang="en-US" sz="3200" b="1"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Matthew 16:21 “From that time Jesus Christ began to show His disciples that He must go to Jerusalem, and suffer many things from the elders and chief priests and scribes, and be killed, and be raised up on </a:t>
            </a:r>
            <a:r>
              <a:rPr lang="en-US" sz="3200" b="1" dirty="0">
                <a:solidFill>
                  <a:srgbClr val="FFFF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the third day</a:t>
            </a:r>
            <a:r>
              <a:rPr lang="en-US" sz="3200" b="1"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a:t>
            </a:r>
          </a:p>
        </p:txBody>
      </p:sp>
    </p:spTree>
    <p:extLst>
      <p:ext uri="{BB962C8B-B14F-4D97-AF65-F5344CB8AC3E}">
        <p14:creationId xmlns:p14="http://schemas.microsoft.com/office/powerpoint/2010/main" val="4188788746"/>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270000"/>
            <a:ext cx="12192000" cy="8128000"/>
          </a:xfrm>
          <a:prstGeom prst="rect">
            <a:avLst/>
          </a:prstGeom>
        </p:spPr>
      </p:pic>
      <p:sp>
        <p:nvSpPr>
          <p:cNvPr id="3" name="TextBox 2"/>
          <p:cNvSpPr txBox="1"/>
          <p:nvPr/>
        </p:nvSpPr>
        <p:spPr>
          <a:xfrm>
            <a:off x="3502325" y="181155"/>
            <a:ext cx="7082286" cy="707886"/>
          </a:xfrm>
          <a:prstGeom prst="rect">
            <a:avLst/>
          </a:prstGeom>
          <a:solidFill>
            <a:srgbClr val="FF0000"/>
          </a:solidFill>
        </p:spPr>
        <p:txBody>
          <a:bodyPr wrap="square" rtlCol="0">
            <a:spAutoFit/>
          </a:bodyPr>
          <a:lstStyle/>
          <a:p>
            <a:pPr algn="ctr"/>
            <a:r>
              <a:rPr lang="en-US" sz="4000" dirty="0">
                <a:solidFill>
                  <a:schemeClr val="bg1"/>
                </a:solidFill>
                <a:effectLst>
                  <a:outerShdw blurRad="38100" dist="38100" dir="2700000" algn="tl">
                    <a:srgbClr val="000000">
                      <a:alpha val="43137"/>
                    </a:srgbClr>
                  </a:outerShdw>
                </a:effectLst>
                <a:latin typeface="Cooper Black" panose="0208090404030B020404" pitchFamily="18" charset="0"/>
              </a:rPr>
              <a:t>Four Pieces of Evidence</a:t>
            </a:r>
          </a:p>
        </p:txBody>
      </p:sp>
      <p:sp>
        <p:nvSpPr>
          <p:cNvPr id="4" name="TextBox 3"/>
          <p:cNvSpPr txBox="1"/>
          <p:nvPr/>
        </p:nvSpPr>
        <p:spPr>
          <a:xfrm>
            <a:off x="2889849" y="1207698"/>
            <a:ext cx="7565366" cy="584775"/>
          </a:xfrm>
          <a:prstGeom prst="rect">
            <a:avLst/>
          </a:prstGeom>
          <a:solidFill>
            <a:srgbClr val="FFFFFF">
              <a:alpha val="60000"/>
            </a:srgbClr>
          </a:solidFill>
        </p:spPr>
        <p:txBody>
          <a:bodyPr wrap="square" rtlCol="0">
            <a:spAutoFit/>
          </a:bodyPr>
          <a:lstStyle/>
          <a:p>
            <a:r>
              <a:rPr lang="en-US" sz="3200" dirty="0">
                <a:latin typeface="Lorin" panose="00000500000000000000" pitchFamily="2" charset="0"/>
              </a:rPr>
              <a:t>1. It was the “Third Day” (21)</a:t>
            </a:r>
          </a:p>
        </p:txBody>
      </p:sp>
      <p:sp>
        <p:nvSpPr>
          <p:cNvPr id="5" name="TextBox 4"/>
          <p:cNvSpPr txBox="1"/>
          <p:nvPr/>
        </p:nvSpPr>
        <p:spPr>
          <a:xfrm>
            <a:off x="2889849" y="1886309"/>
            <a:ext cx="7565366" cy="584775"/>
          </a:xfrm>
          <a:prstGeom prst="rect">
            <a:avLst/>
          </a:prstGeom>
          <a:solidFill>
            <a:srgbClr val="FFFFFF">
              <a:alpha val="60000"/>
            </a:srgbClr>
          </a:solidFill>
        </p:spPr>
        <p:txBody>
          <a:bodyPr wrap="square" rtlCol="0">
            <a:spAutoFit/>
          </a:bodyPr>
          <a:lstStyle/>
          <a:p>
            <a:r>
              <a:rPr lang="en-US" sz="3200" dirty="0">
                <a:latin typeface="Lorin" panose="00000500000000000000" pitchFamily="2" charset="0"/>
              </a:rPr>
              <a:t>2. The women amazed us (22-23)</a:t>
            </a:r>
          </a:p>
        </p:txBody>
      </p:sp>
      <p:sp>
        <p:nvSpPr>
          <p:cNvPr id="6" name="TextBox 5"/>
          <p:cNvSpPr txBox="1"/>
          <p:nvPr/>
        </p:nvSpPr>
        <p:spPr>
          <a:xfrm>
            <a:off x="3027872" y="2665562"/>
            <a:ext cx="7772400" cy="584775"/>
          </a:xfrm>
          <a:prstGeom prst="rect">
            <a:avLst/>
          </a:prstGeom>
          <a:solidFill>
            <a:srgbClr val="0000FF"/>
          </a:solidFill>
        </p:spPr>
        <p:txBody>
          <a:bodyPr wrap="square" rtlCol="0">
            <a:spAutoFit/>
          </a:bodyPr>
          <a:lstStyle/>
          <a:p>
            <a:r>
              <a:rPr lang="en-US" sz="3200" i="1" dirty="0">
                <a:solidFill>
                  <a:schemeClr val="bg1"/>
                </a:solidFill>
              </a:rPr>
              <a:t>Phillips: “disturbed us profoundly”</a:t>
            </a:r>
          </a:p>
        </p:txBody>
      </p:sp>
      <p:sp>
        <p:nvSpPr>
          <p:cNvPr id="7" name="TextBox 6"/>
          <p:cNvSpPr txBox="1"/>
          <p:nvPr/>
        </p:nvSpPr>
        <p:spPr>
          <a:xfrm>
            <a:off x="3027872" y="3397753"/>
            <a:ext cx="7772400" cy="584775"/>
          </a:xfrm>
          <a:prstGeom prst="rect">
            <a:avLst/>
          </a:prstGeom>
          <a:solidFill>
            <a:schemeClr val="bg1"/>
          </a:solidFill>
        </p:spPr>
        <p:txBody>
          <a:bodyPr wrap="square" rtlCol="0">
            <a:spAutoFit/>
          </a:bodyPr>
          <a:lstStyle/>
          <a:p>
            <a:r>
              <a:rPr lang="en-US" sz="3200" dirty="0"/>
              <a:t>They went to the tomb and He was not there</a:t>
            </a:r>
          </a:p>
        </p:txBody>
      </p:sp>
    </p:spTree>
    <p:extLst>
      <p:ext uri="{BB962C8B-B14F-4D97-AF65-F5344CB8AC3E}">
        <p14:creationId xmlns:p14="http://schemas.microsoft.com/office/powerpoint/2010/main" val="3425011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b="39371"/>
          <a:stretch/>
        </p:blipFill>
        <p:spPr>
          <a:xfrm>
            <a:off x="-1" y="0"/>
            <a:ext cx="17671445" cy="7142672"/>
          </a:xfrm>
          <a:prstGeom prst="rect">
            <a:avLst/>
          </a:prstGeom>
        </p:spPr>
      </p:pic>
      <p:sp>
        <p:nvSpPr>
          <p:cNvPr id="3" name="TextBox 2"/>
          <p:cNvSpPr txBox="1"/>
          <p:nvPr/>
        </p:nvSpPr>
        <p:spPr>
          <a:xfrm>
            <a:off x="967154" y="624254"/>
            <a:ext cx="6866792" cy="5509200"/>
          </a:xfrm>
          <a:prstGeom prst="rect">
            <a:avLst/>
          </a:prstGeom>
          <a:solidFill>
            <a:schemeClr val="bg1"/>
          </a:solidFill>
        </p:spPr>
        <p:txBody>
          <a:bodyPr wrap="square" rtlCol="0">
            <a:spAutoFit/>
          </a:bodyPr>
          <a:lstStyle/>
          <a:p>
            <a:r>
              <a:rPr lang="en-US" sz="3200" b="1" dirty="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Mark 16:9-11 “Now after He had risen early on the first day of the week, He first appeared to Mary Magdalene, from whom He had cast out seven demons. She went and reported to those who had been with Him, while they were mourning and weeping. And when they heard that He was alive, and had been seen by her, they refused to believe it.”</a:t>
            </a:r>
          </a:p>
        </p:txBody>
      </p:sp>
    </p:spTree>
    <p:extLst>
      <p:ext uri="{BB962C8B-B14F-4D97-AF65-F5344CB8AC3E}">
        <p14:creationId xmlns:p14="http://schemas.microsoft.com/office/powerpoint/2010/main" val="32671913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270000"/>
            <a:ext cx="12192000" cy="8128000"/>
          </a:xfrm>
          <a:prstGeom prst="rect">
            <a:avLst/>
          </a:prstGeom>
        </p:spPr>
      </p:pic>
      <p:sp>
        <p:nvSpPr>
          <p:cNvPr id="3" name="TextBox 2"/>
          <p:cNvSpPr txBox="1"/>
          <p:nvPr/>
        </p:nvSpPr>
        <p:spPr>
          <a:xfrm>
            <a:off x="3502325" y="181155"/>
            <a:ext cx="7082286" cy="707886"/>
          </a:xfrm>
          <a:prstGeom prst="rect">
            <a:avLst/>
          </a:prstGeom>
          <a:solidFill>
            <a:srgbClr val="FF0000"/>
          </a:solidFill>
        </p:spPr>
        <p:txBody>
          <a:bodyPr wrap="square" rtlCol="0">
            <a:spAutoFit/>
          </a:bodyPr>
          <a:lstStyle/>
          <a:p>
            <a:pPr algn="ctr"/>
            <a:r>
              <a:rPr lang="en-US" sz="4000" dirty="0">
                <a:solidFill>
                  <a:schemeClr val="bg1"/>
                </a:solidFill>
                <a:effectLst>
                  <a:outerShdw blurRad="38100" dist="38100" dir="2700000" algn="tl">
                    <a:srgbClr val="000000">
                      <a:alpha val="43137"/>
                    </a:srgbClr>
                  </a:outerShdw>
                </a:effectLst>
                <a:latin typeface="Cooper Black" panose="0208090404030B020404" pitchFamily="18" charset="0"/>
              </a:rPr>
              <a:t>Four Pieces of Evidence</a:t>
            </a:r>
          </a:p>
        </p:txBody>
      </p:sp>
      <p:sp>
        <p:nvSpPr>
          <p:cNvPr id="4" name="TextBox 3"/>
          <p:cNvSpPr txBox="1"/>
          <p:nvPr/>
        </p:nvSpPr>
        <p:spPr>
          <a:xfrm>
            <a:off x="2889849" y="1207698"/>
            <a:ext cx="8117456" cy="584775"/>
          </a:xfrm>
          <a:prstGeom prst="rect">
            <a:avLst/>
          </a:prstGeom>
          <a:solidFill>
            <a:srgbClr val="FFFFFF">
              <a:alpha val="60000"/>
            </a:srgbClr>
          </a:solidFill>
        </p:spPr>
        <p:txBody>
          <a:bodyPr wrap="square" rtlCol="0">
            <a:spAutoFit/>
          </a:bodyPr>
          <a:lstStyle/>
          <a:p>
            <a:r>
              <a:rPr lang="en-US" sz="3200" dirty="0">
                <a:latin typeface="Lorin" panose="00000500000000000000" pitchFamily="2" charset="0"/>
              </a:rPr>
              <a:t>1. It was the “Third Day” (21)</a:t>
            </a:r>
          </a:p>
        </p:txBody>
      </p:sp>
      <p:sp>
        <p:nvSpPr>
          <p:cNvPr id="5" name="TextBox 4"/>
          <p:cNvSpPr txBox="1"/>
          <p:nvPr/>
        </p:nvSpPr>
        <p:spPr>
          <a:xfrm>
            <a:off x="2889848" y="1886309"/>
            <a:ext cx="8117457" cy="584775"/>
          </a:xfrm>
          <a:prstGeom prst="rect">
            <a:avLst/>
          </a:prstGeom>
          <a:solidFill>
            <a:srgbClr val="FFFFFF">
              <a:alpha val="60000"/>
            </a:srgbClr>
          </a:solidFill>
        </p:spPr>
        <p:txBody>
          <a:bodyPr wrap="square" rtlCol="0">
            <a:spAutoFit/>
          </a:bodyPr>
          <a:lstStyle/>
          <a:p>
            <a:r>
              <a:rPr lang="en-US" sz="3200" dirty="0">
                <a:latin typeface="Lorin" panose="00000500000000000000" pitchFamily="2" charset="0"/>
              </a:rPr>
              <a:t>2. The women amazed us (22-23)</a:t>
            </a:r>
          </a:p>
        </p:txBody>
      </p:sp>
      <p:sp>
        <p:nvSpPr>
          <p:cNvPr id="8" name="TextBox 7"/>
          <p:cNvSpPr txBox="1"/>
          <p:nvPr/>
        </p:nvSpPr>
        <p:spPr>
          <a:xfrm>
            <a:off x="2889849" y="2524663"/>
            <a:ext cx="8186468" cy="584775"/>
          </a:xfrm>
          <a:prstGeom prst="rect">
            <a:avLst/>
          </a:prstGeom>
          <a:solidFill>
            <a:srgbClr val="FFFFFF">
              <a:alpha val="60000"/>
            </a:srgbClr>
          </a:solidFill>
        </p:spPr>
        <p:txBody>
          <a:bodyPr wrap="square" rtlCol="0">
            <a:spAutoFit/>
          </a:bodyPr>
          <a:lstStyle/>
          <a:p>
            <a:r>
              <a:rPr lang="en-US" sz="3200" dirty="0">
                <a:latin typeface="Lorin" panose="00000500000000000000" pitchFamily="2" charset="0"/>
              </a:rPr>
              <a:t>3. Others went and said it was true (24)</a:t>
            </a:r>
          </a:p>
        </p:txBody>
      </p:sp>
      <p:sp>
        <p:nvSpPr>
          <p:cNvPr id="10" name="TextBox 9"/>
          <p:cNvSpPr txBox="1"/>
          <p:nvPr/>
        </p:nvSpPr>
        <p:spPr>
          <a:xfrm>
            <a:off x="5262113" y="3329796"/>
            <a:ext cx="2725947" cy="584775"/>
          </a:xfrm>
          <a:prstGeom prst="rect">
            <a:avLst/>
          </a:prstGeom>
          <a:solidFill>
            <a:srgbClr val="0000FF"/>
          </a:solidFill>
        </p:spPr>
        <p:txBody>
          <a:bodyPr wrap="square" rtlCol="0">
            <a:spAutoFit/>
          </a:bodyPr>
          <a:lstStyle/>
          <a:p>
            <a:pPr algn="ctr"/>
            <a:r>
              <a:rPr lang="en-US" sz="3200" b="1" dirty="0">
                <a:solidFill>
                  <a:schemeClr val="bg1"/>
                </a:solidFill>
                <a:effectLst>
                  <a:outerShdw blurRad="38100" dist="38100" dir="2700000" algn="tl">
                    <a:srgbClr val="000000">
                      <a:alpha val="43137"/>
                    </a:srgbClr>
                  </a:outerShdw>
                </a:effectLst>
                <a:latin typeface="Maiandra GD" panose="020E0502030308020204" pitchFamily="34" charset="0"/>
              </a:rPr>
              <a:t>John 20:2-8</a:t>
            </a:r>
          </a:p>
        </p:txBody>
      </p:sp>
    </p:spTree>
    <p:extLst>
      <p:ext uri="{BB962C8B-B14F-4D97-AF65-F5344CB8AC3E}">
        <p14:creationId xmlns:p14="http://schemas.microsoft.com/office/powerpoint/2010/main" val="2737549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268</TotalTime>
  <Words>1201</Words>
  <Application>Microsoft Office PowerPoint</Application>
  <PresentationFormat>Widescreen</PresentationFormat>
  <Paragraphs>75</Paragraphs>
  <Slides>27</Slides>
  <Notes>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27</vt:i4>
      </vt:variant>
    </vt:vector>
  </HeadingPairs>
  <TitlesOfParts>
    <vt:vector size="37" baseType="lpstr">
      <vt:lpstr>Tahoma</vt:lpstr>
      <vt:lpstr>Cooper Black</vt:lpstr>
      <vt:lpstr>CAC Logo Alternate</vt:lpstr>
      <vt:lpstr>Arial</vt:lpstr>
      <vt:lpstr>Calibri</vt:lpstr>
      <vt:lpstr>Maiandra GD</vt:lpstr>
      <vt:lpstr>Lorin</vt:lpstr>
      <vt:lpstr>Cookie</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Roger Shouse</dc:creator>
  <cp:lastModifiedBy>Roger Shouse</cp:lastModifiedBy>
  <cp:revision>19</cp:revision>
  <dcterms:created xsi:type="dcterms:W3CDTF">2021-07-28T13:39:12Z</dcterms:created>
  <dcterms:modified xsi:type="dcterms:W3CDTF">2021-09-26T11:58:45Z</dcterms:modified>
</cp:coreProperties>
</file>